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257" r:id="rId6"/>
    <p:sldId id="258" r:id="rId7"/>
    <p:sldId id="301" r:id="rId8"/>
    <p:sldId id="302" r:id="rId9"/>
    <p:sldId id="303" r:id="rId10"/>
    <p:sldId id="304" r:id="rId11"/>
    <p:sldId id="305" r:id="rId12"/>
    <p:sldId id="306" r:id="rId13"/>
    <p:sldId id="307" r:id="rId14"/>
    <p:sldId id="308" r:id="rId15"/>
    <p:sldId id="309" r:id="rId16"/>
    <p:sldId id="310" r:id="rId17"/>
    <p:sldId id="31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ok, Frédéric (LNG-PAR)" initials="B(" lastIdx="2" clrIdx="0">
    <p:extLst>
      <p:ext uri="{19B8F6BF-5375-455C-9EA6-DF929625EA0E}">
        <p15:presenceInfo xmlns:p15="http://schemas.microsoft.com/office/powerpoint/2012/main" userId="S::bastokf@legal.regn.net::e9c22d6b-27bb-4325-a0f0-6d3f6b70e5b7" providerId="AD"/>
      </p:ext>
    </p:extLst>
  </p:cmAuthor>
  <p:cmAuthor id="2" name="CORONA, GREGORY (LNG-PAR)" initials="CG(" lastIdx="3" clrIdx="1">
    <p:extLst>
      <p:ext uri="{19B8F6BF-5375-455C-9EA6-DF929625EA0E}">
        <p15:presenceInfo xmlns:p15="http://schemas.microsoft.com/office/powerpoint/2012/main" userId="S::coronag@legal.regn.net::cb7e4e8e-e3f1-40f3-8af5-2377d8e739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96774"/>
    <a:srgbClr val="949494"/>
    <a:srgbClr val="E02E43"/>
    <a:srgbClr val="8D1523"/>
    <a:srgbClr val="991726"/>
    <a:srgbClr val="DF2D42"/>
    <a:srgbClr val="FA6A77"/>
    <a:srgbClr val="323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D7DE8-4DCE-4C4F-B18F-C2467D889E79}" type="datetimeFigureOut">
              <a:rPr lang="fr-FR" smtClean="0"/>
              <a:t>16/04/2024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C8AC5-BC21-4497-BD96-C4A4B909BA45}" type="slidenum">
              <a:rPr lang="fr-FR" smtClean="0"/>
              <a:t>‹N°›</a:t>
            </a:fld>
            <a:endParaRPr lang="fr-FR"/>
          </a:p>
        </p:txBody>
      </p:sp>
    </p:spTree>
    <p:extLst>
      <p:ext uri="{BB962C8B-B14F-4D97-AF65-F5344CB8AC3E}">
        <p14:creationId xmlns:p14="http://schemas.microsoft.com/office/powerpoint/2010/main" val="186401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BBAE1E-2EDA-4B4C-AAD6-9ACCE47C3AE5}"/>
              </a:ext>
            </a:extLst>
          </p:cNvPr>
          <p:cNvSpPr/>
          <p:nvPr userDrawn="1"/>
        </p:nvSpPr>
        <p:spPr>
          <a:xfrm>
            <a:off x="0" y="3626751"/>
            <a:ext cx="12192000" cy="3255962"/>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E63CA22-99C2-4DA9-B709-12390CD547DA}"/>
              </a:ext>
            </a:extLst>
          </p:cNvPr>
          <p:cNvSpPr>
            <a:spLocks noGrp="1"/>
          </p:cNvSpPr>
          <p:nvPr>
            <p:ph type="ctrTitle" hasCustomPrompt="1"/>
          </p:nvPr>
        </p:nvSpPr>
        <p:spPr>
          <a:xfrm>
            <a:off x="1524000" y="1147076"/>
            <a:ext cx="9144000" cy="2387600"/>
          </a:xfrm>
          <a:prstGeom prst="rect">
            <a:avLst/>
          </a:prstGeom>
        </p:spPr>
        <p:txBody>
          <a:bodyPr anchor="b">
            <a:normAutofit/>
          </a:bodyPr>
          <a:lstStyle>
            <a:lvl1pPr algn="ctr">
              <a:defRPr sz="5400" b="1" cap="all" baseline="0">
                <a:solidFill>
                  <a:srgbClr val="323440"/>
                </a:solidFill>
                <a:latin typeface="+mn-lt"/>
              </a:defRPr>
            </a:lvl1pPr>
          </a:lstStyle>
          <a:p>
            <a:r>
              <a:rPr lang="fr-FR"/>
              <a:t>LEXIS POLY</a:t>
            </a:r>
          </a:p>
        </p:txBody>
      </p:sp>
      <p:sp>
        <p:nvSpPr>
          <p:cNvPr id="3" name="Sous-titre 2">
            <a:extLst>
              <a:ext uri="{FF2B5EF4-FFF2-40B4-BE49-F238E27FC236}">
                <a16:creationId xmlns:a16="http://schemas.microsoft.com/office/drawing/2014/main" id="{49DE4443-322F-435B-AD64-3339E9C58E83}"/>
              </a:ext>
            </a:extLst>
          </p:cNvPr>
          <p:cNvSpPr>
            <a:spLocks noGrp="1"/>
          </p:cNvSpPr>
          <p:nvPr>
            <p:ph type="subTitle" idx="1" hasCustomPrompt="1"/>
          </p:nvPr>
        </p:nvSpPr>
        <p:spPr>
          <a:xfrm>
            <a:off x="1524000" y="3793524"/>
            <a:ext cx="9144000" cy="1464276"/>
          </a:xfrm>
          <a:prstGeom prst="rect">
            <a:avLst/>
          </a:prstGeom>
        </p:spPr>
        <p:txBody>
          <a:bodyPr>
            <a:normAutofit/>
          </a:bodyPr>
          <a:lstStyle>
            <a:lvl1pPr marL="0" indent="0" algn="ctr">
              <a:buNone/>
              <a:defRPr sz="20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Version Notice produit – Version AVRIL 2021</a:t>
            </a:r>
          </a:p>
          <a:p>
            <a:r>
              <a:rPr lang="fr-FR"/>
              <a:t>LexisNexis</a:t>
            </a:r>
          </a:p>
          <a:p>
            <a:endParaRPr lang="fr-FR"/>
          </a:p>
          <a:p>
            <a:endParaRPr lang="fr-FR"/>
          </a:p>
        </p:txBody>
      </p:sp>
    </p:spTree>
    <p:extLst>
      <p:ext uri="{BB962C8B-B14F-4D97-AF65-F5344CB8AC3E}">
        <p14:creationId xmlns:p14="http://schemas.microsoft.com/office/powerpoint/2010/main" val="293370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B4F5D659-4080-4642-8DC4-79660E347411}"/>
              </a:ext>
            </a:extLst>
          </p:cNvPr>
          <p:cNvSpPr>
            <a:spLocks noGrp="1"/>
          </p:cNvSpPr>
          <p:nvPr>
            <p:ph type="ftr" sz="quarter" idx="11"/>
          </p:nvPr>
        </p:nvSpPr>
        <p:spPr>
          <a:xfrm>
            <a:off x="4397829" y="6311900"/>
            <a:ext cx="7680457" cy="365125"/>
          </a:xfrm>
          <a:prstGeom prst="rect">
            <a:avLst/>
          </a:prstGeom>
        </p:spPr>
        <p:txBody>
          <a:bodyPr/>
          <a:lstStyle>
            <a:lvl1pPr algn="r">
              <a:defRPr sz="1200" cap="all" baseline="0">
                <a:solidFill>
                  <a:srgbClr val="DF2D42"/>
                </a:solidFill>
              </a:defRPr>
            </a:lvl1pPr>
          </a:lstStyle>
          <a:p>
            <a:r>
              <a:rPr lang="fr-FR"/>
              <a:t>LEXISNEXIS - LEXIS POLY - NOTICE DE VERSION PRODUIT </a:t>
            </a:r>
          </a:p>
        </p:txBody>
      </p:sp>
      <p:sp>
        <p:nvSpPr>
          <p:cNvPr id="7" name="Espace réservé de la date 3">
            <a:extLst>
              <a:ext uri="{FF2B5EF4-FFF2-40B4-BE49-F238E27FC236}">
                <a16:creationId xmlns:a16="http://schemas.microsoft.com/office/drawing/2014/main" id="{1B798EF8-6C6E-49F8-AC40-6CC255F142D5}"/>
              </a:ext>
            </a:extLst>
          </p:cNvPr>
          <p:cNvSpPr>
            <a:spLocks noGrp="1"/>
          </p:cNvSpPr>
          <p:nvPr>
            <p:ph type="dt" sz="half" idx="10"/>
          </p:nvPr>
        </p:nvSpPr>
        <p:spPr>
          <a:xfrm>
            <a:off x="142742" y="6311900"/>
            <a:ext cx="2743200" cy="365125"/>
          </a:xfrm>
          <a:prstGeom prst="rect">
            <a:avLst/>
          </a:prstGeom>
        </p:spPr>
        <p:txBody>
          <a:bodyPr/>
          <a:lstStyle>
            <a:lvl1pPr algn="l">
              <a:defRPr sz="1200" cap="all" baseline="0">
                <a:solidFill>
                  <a:srgbClr val="DF2D42"/>
                </a:solidFill>
              </a:defRPr>
            </a:lvl1pPr>
          </a:lstStyle>
          <a:p>
            <a:r>
              <a:rPr lang="fr-FR"/>
              <a:t>AVRIL 2021</a:t>
            </a:r>
          </a:p>
        </p:txBody>
      </p:sp>
      <p:sp>
        <p:nvSpPr>
          <p:cNvPr id="8" name="Espace réservé du numéro de diapositive 5">
            <a:extLst>
              <a:ext uri="{FF2B5EF4-FFF2-40B4-BE49-F238E27FC236}">
                <a16:creationId xmlns:a16="http://schemas.microsoft.com/office/drawing/2014/main" id="{49F91ED9-23A1-4F4E-B118-B399A723FDD7}"/>
              </a:ext>
            </a:extLst>
          </p:cNvPr>
          <p:cNvSpPr>
            <a:spLocks noGrp="1"/>
          </p:cNvSpPr>
          <p:nvPr>
            <p:ph type="sldNum" sz="quarter" idx="12"/>
          </p:nvPr>
        </p:nvSpPr>
        <p:spPr>
          <a:xfrm>
            <a:off x="142742" y="5946775"/>
            <a:ext cx="2743200" cy="365125"/>
          </a:xfrm>
          <a:prstGeom prst="rect">
            <a:avLst/>
          </a:prstGeom>
        </p:spPr>
        <p:txBody>
          <a:bodyPr/>
          <a:lstStyle>
            <a:lvl1pPr algn="l">
              <a:defRPr sz="1200" cap="all" baseline="0">
                <a:solidFill>
                  <a:srgbClr val="DF2D42"/>
                </a:solidFill>
              </a:defRPr>
            </a:lvl1pPr>
          </a:lstStyle>
          <a:p>
            <a:fld id="{CE2CA558-F8B2-4A45-9D98-6D6DAC54E46D}" type="slidenum">
              <a:rPr lang="fr-FR" smtClean="0"/>
              <a:pPr/>
              <a:t>‹N°›</a:t>
            </a:fld>
            <a:endParaRPr lang="fr-FR"/>
          </a:p>
        </p:txBody>
      </p:sp>
      <p:sp>
        <p:nvSpPr>
          <p:cNvPr id="10" name="Espace réservé du texte 2">
            <a:extLst>
              <a:ext uri="{FF2B5EF4-FFF2-40B4-BE49-F238E27FC236}">
                <a16:creationId xmlns:a16="http://schemas.microsoft.com/office/drawing/2014/main" id="{E913CF5E-CB82-4CEB-A27D-3072D42AD950}"/>
              </a:ext>
            </a:extLst>
          </p:cNvPr>
          <p:cNvSpPr>
            <a:spLocks noGrp="1"/>
          </p:cNvSpPr>
          <p:nvPr>
            <p:ph type="body" idx="1"/>
          </p:nvPr>
        </p:nvSpPr>
        <p:spPr>
          <a:xfrm>
            <a:off x="839789" y="1652135"/>
            <a:ext cx="5067526" cy="823912"/>
          </a:xfrm>
          <a:prstGeom prst="rect">
            <a:avLst/>
          </a:prstGeom>
        </p:spPr>
        <p:txBody>
          <a:bodyPr anchor="b">
            <a:normAutofit/>
          </a:bodyPr>
          <a:lstStyle>
            <a:lvl1pPr marL="0" indent="0">
              <a:buNone/>
              <a:defRPr sz="1800" b="0" cap="all" baseline="0">
                <a:solidFill>
                  <a:srgbClr val="DF2D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1" name="Espace réservé du contenu 3">
            <a:extLst>
              <a:ext uri="{FF2B5EF4-FFF2-40B4-BE49-F238E27FC236}">
                <a16:creationId xmlns:a16="http://schemas.microsoft.com/office/drawing/2014/main" id="{6F6D64B1-2473-483D-B7C1-A99A741CC90B}"/>
              </a:ext>
            </a:extLst>
          </p:cNvPr>
          <p:cNvSpPr>
            <a:spLocks noGrp="1"/>
          </p:cNvSpPr>
          <p:nvPr>
            <p:ph sz="half" idx="2"/>
          </p:nvPr>
        </p:nvSpPr>
        <p:spPr>
          <a:xfrm>
            <a:off x="839789" y="2534103"/>
            <a:ext cx="5067526" cy="3064330"/>
          </a:xfrm>
          <a:prstGeom prst="rect">
            <a:avLst/>
          </a:prstGeom>
        </p:spPr>
        <p:txBody>
          <a:bodyPr>
            <a:normAutofit/>
          </a:bodyPr>
          <a:lstStyle>
            <a:lvl1pPr>
              <a:defRPr sz="2000">
                <a:solidFill>
                  <a:srgbClr val="323440"/>
                </a:solidFill>
              </a:defRPr>
            </a:lvl1pPr>
            <a:lvl2pPr>
              <a:defRPr sz="1800">
                <a:solidFill>
                  <a:srgbClr val="323440"/>
                </a:solidFill>
              </a:defRPr>
            </a:lvl2pPr>
            <a:lvl3pPr>
              <a:defRPr sz="1600">
                <a:solidFill>
                  <a:srgbClr val="323440"/>
                </a:solidFill>
              </a:defRPr>
            </a:lvl3pPr>
            <a:lvl4pPr>
              <a:defRPr sz="1400">
                <a:solidFill>
                  <a:srgbClr val="323440"/>
                </a:solidFill>
              </a:defRPr>
            </a:lvl4pPr>
            <a:lvl5pPr>
              <a:defRPr sz="1400">
                <a:solidFill>
                  <a:srgbClr val="323440"/>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4">
            <a:extLst>
              <a:ext uri="{FF2B5EF4-FFF2-40B4-BE49-F238E27FC236}">
                <a16:creationId xmlns:a16="http://schemas.microsoft.com/office/drawing/2014/main" id="{CDF5CEE8-533E-4256-AD50-02BC61FFEEB7}"/>
              </a:ext>
            </a:extLst>
          </p:cNvPr>
          <p:cNvSpPr>
            <a:spLocks noGrp="1"/>
          </p:cNvSpPr>
          <p:nvPr>
            <p:ph type="body" sz="quarter" idx="3"/>
          </p:nvPr>
        </p:nvSpPr>
        <p:spPr>
          <a:xfrm>
            <a:off x="6284686" y="1652135"/>
            <a:ext cx="5070703" cy="823912"/>
          </a:xfrm>
          <a:prstGeom prst="rect">
            <a:avLst/>
          </a:prstGeom>
        </p:spPr>
        <p:txBody>
          <a:bodyPr vert="horz" lIns="91440" tIns="45720" rIns="91440" bIns="45720" rtlCol="0" anchor="b">
            <a:normAutofit/>
          </a:bodyPr>
          <a:lstStyle>
            <a:lvl1pPr>
              <a:defRPr lang="fr-FR" sz="1800" b="0" cap="all" baseline="0" smtClean="0">
                <a:solidFill>
                  <a:srgbClr val="DF2D42"/>
                </a:solidFill>
                <a:latin typeface="+mj-lt"/>
              </a:defRPr>
            </a:lvl1pPr>
          </a:lstStyle>
          <a:p>
            <a:pPr marL="0" lvl="0" indent="0">
              <a:buNone/>
            </a:pPr>
            <a:r>
              <a:rPr lang="fr-FR"/>
              <a:t>Cliquez pour modifier les styles du texte du masque</a:t>
            </a:r>
          </a:p>
        </p:txBody>
      </p:sp>
      <p:sp>
        <p:nvSpPr>
          <p:cNvPr id="13" name="Espace réservé du contenu 5">
            <a:extLst>
              <a:ext uri="{FF2B5EF4-FFF2-40B4-BE49-F238E27FC236}">
                <a16:creationId xmlns:a16="http://schemas.microsoft.com/office/drawing/2014/main" id="{5D84FAC5-BA56-4A7F-A431-A95885E4F9C6}"/>
              </a:ext>
            </a:extLst>
          </p:cNvPr>
          <p:cNvSpPr>
            <a:spLocks noGrp="1"/>
          </p:cNvSpPr>
          <p:nvPr>
            <p:ph sz="quarter" idx="4"/>
          </p:nvPr>
        </p:nvSpPr>
        <p:spPr>
          <a:xfrm>
            <a:off x="6284686" y="2534103"/>
            <a:ext cx="5070703" cy="3064330"/>
          </a:xfrm>
          <a:prstGeom prst="rect">
            <a:avLst/>
          </a:prstGeom>
        </p:spPr>
        <p:txBody>
          <a:bodyPr>
            <a:normAutofit/>
          </a:bodyPr>
          <a:lstStyle>
            <a:lvl1pPr>
              <a:defRPr sz="2000">
                <a:solidFill>
                  <a:srgbClr val="323440"/>
                </a:solidFill>
              </a:defRPr>
            </a:lvl1pPr>
            <a:lvl2pPr>
              <a:defRPr sz="1800">
                <a:solidFill>
                  <a:srgbClr val="323440"/>
                </a:solidFill>
              </a:defRPr>
            </a:lvl2pPr>
            <a:lvl3pPr>
              <a:defRPr sz="1600">
                <a:solidFill>
                  <a:srgbClr val="323440"/>
                </a:solidFill>
              </a:defRPr>
            </a:lvl3pPr>
            <a:lvl4pPr>
              <a:defRPr sz="1400">
                <a:solidFill>
                  <a:srgbClr val="323440"/>
                </a:solidFill>
              </a:defRPr>
            </a:lvl4pPr>
            <a:lvl5pPr>
              <a:defRPr sz="1400">
                <a:solidFill>
                  <a:srgbClr val="323440"/>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Titre 1">
            <a:extLst>
              <a:ext uri="{FF2B5EF4-FFF2-40B4-BE49-F238E27FC236}">
                <a16:creationId xmlns:a16="http://schemas.microsoft.com/office/drawing/2014/main" id="{90C20DA9-1F70-430C-8B7C-03F7CB3F4C00}"/>
              </a:ext>
            </a:extLst>
          </p:cNvPr>
          <p:cNvSpPr>
            <a:spLocks noGrp="1"/>
          </p:cNvSpPr>
          <p:nvPr>
            <p:ph type="title"/>
          </p:nvPr>
        </p:nvSpPr>
        <p:spPr>
          <a:xfrm>
            <a:off x="839788" y="365125"/>
            <a:ext cx="10515600" cy="955675"/>
          </a:xfrm>
          <a:prstGeom prst="rect">
            <a:avLst/>
          </a:prstGeom>
        </p:spPr>
        <p:txBody>
          <a:bodyPr anchor="b">
            <a:normAutofit/>
          </a:bodyPr>
          <a:lstStyle>
            <a:lvl1pPr>
              <a:defRPr sz="3600" b="1" cap="all" baseline="0">
                <a:solidFill>
                  <a:srgbClr val="323440"/>
                </a:solidFill>
                <a:latin typeface="+mn-lt"/>
              </a:defRPr>
            </a:lvl1pPr>
          </a:lstStyle>
          <a:p>
            <a:r>
              <a:rPr lang="fr-FR"/>
              <a:t>Modifiez le style du titre</a:t>
            </a:r>
          </a:p>
        </p:txBody>
      </p:sp>
    </p:spTree>
    <p:extLst>
      <p:ext uri="{BB962C8B-B14F-4D97-AF65-F5344CB8AC3E}">
        <p14:creationId xmlns:p14="http://schemas.microsoft.com/office/powerpoint/2010/main" val="377160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732A91A-BACA-4B76-9087-5C5B5BDD5EC1}"/>
              </a:ext>
            </a:extLst>
          </p:cNvPr>
          <p:cNvSpPr>
            <a:spLocks noGrp="1"/>
          </p:cNvSpPr>
          <p:nvPr>
            <p:ph type="ftr" sz="quarter" idx="11"/>
          </p:nvPr>
        </p:nvSpPr>
        <p:spPr>
          <a:xfrm>
            <a:off x="4399964" y="6311900"/>
            <a:ext cx="7678322" cy="365125"/>
          </a:xfrm>
          <a:prstGeom prst="rect">
            <a:avLst/>
          </a:prstGeom>
        </p:spPr>
        <p:txBody>
          <a:bodyPr/>
          <a:lstStyle>
            <a:lvl1pPr algn="r">
              <a:defRPr sz="1400">
                <a:solidFill>
                  <a:srgbClr val="DF2D42"/>
                </a:solidFill>
              </a:defRPr>
            </a:lvl1pPr>
          </a:lstStyle>
          <a:p>
            <a:r>
              <a:rPr lang="fr-FR"/>
              <a:t>LEXISNEXIS - LEXIS POLY - NOTICE DE VERSION PRODUIT </a:t>
            </a:r>
          </a:p>
        </p:txBody>
      </p:sp>
      <p:sp>
        <p:nvSpPr>
          <p:cNvPr id="7" name="Rectangle 6">
            <a:extLst>
              <a:ext uri="{FF2B5EF4-FFF2-40B4-BE49-F238E27FC236}">
                <a16:creationId xmlns:a16="http://schemas.microsoft.com/office/drawing/2014/main" id="{09D009C2-FE92-446A-A84B-244A810BF8A5}"/>
              </a:ext>
            </a:extLst>
          </p:cNvPr>
          <p:cNvSpPr/>
          <p:nvPr userDrawn="1"/>
        </p:nvSpPr>
        <p:spPr>
          <a:xfrm>
            <a:off x="0" y="0"/>
            <a:ext cx="4248150" cy="6858000"/>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D75923-1EF2-47AC-BC71-D8A0DAB74D92}"/>
              </a:ext>
            </a:extLst>
          </p:cNvPr>
          <p:cNvSpPr>
            <a:spLocks noGrp="1"/>
          </p:cNvSpPr>
          <p:nvPr>
            <p:ph type="title"/>
          </p:nvPr>
        </p:nvSpPr>
        <p:spPr>
          <a:xfrm>
            <a:off x="151814" y="500062"/>
            <a:ext cx="3924886" cy="1325563"/>
          </a:xfrm>
          <a:prstGeom prst="rect">
            <a:avLst/>
          </a:prstGeom>
        </p:spPr>
        <p:txBody>
          <a:bodyPr>
            <a:normAutofit/>
          </a:bodyPr>
          <a:lstStyle>
            <a:lvl1pPr>
              <a:defRPr sz="3200" b="1" cap="all" baseline="0">
                <a:solidFill>
                  <a:schemeClr val="bg1"/>
                </a:solidFill>
                <a:latin typeface="+mn-lt"/>
              </a:defRPr>
            </a:lvl1pPr>
          </a:lstStyle>
          <a:p>
            <a:r>
              <a:rPr lang="fr-FR"/>
              <a:t>Modifiez le style du titre</a:t>
            </a:r>
          </a:p>
        </p:txBody>
      </p:sp>
      <p:sp>
        <p:nvSpPr>
          <p:cNvPr id="4" name="Espace réservé de la date 3">
            <a:extLst>
              <a:ext uri="{FF2B5EF4-FFF2-40B4-BE49-F238E27FC236}">
                <a16:creationId xmlns:a16="http://schemas.microsoft.com/office/drawing/2014/main" id="{03833EAD-75E3-4082-9ABD-650F8286F536}"/>
              </a:ext>
            </a:extLst>
          </p:cNvPr>
          <p:cNvSpPr>
            <a:spLocks noGrp="1"/>
          </p:cNvSpPr>
          <p:nvPr>
            <p:ph type="dt" sz="half" idx="10"/>
          </p:nvPr>
        </p:nvSpPr>
        <p:spPr>
          <a:xfrm>
            <a:off x="151814" y="6311900"/>
            <a:ext cx="3924886" cy="365125"/>
          </a:xfrm>
          <a:prstGeom prst="rect">
            <a:avLst/>
          </a:prstGeom>
        </p:spPr>
        <p:txBody>
          <a:bodyPr/>
          <a:lstStyle>
            <a:lvl1pPr algn="l">
              <a:defRPr sz="1400">
                <a:solidFill>
                  <a:schemeClr val="bg1"/>
                </a:solidFill>
              </a:defRPr>
            </a:lvl1pPr>
          </a:lstStyle>
          <a:p>
            <a:r>
              <a:rPr lang="fr-FR"/>
              <a:t>AVRIL 2021</a:t>
            </a:r>
          </a:p>
        </p:txBody>
      </p:sp>
      <p:sp>
        <p:nvSpPr>
          <p:cNvPr id="6" name="Espace réservé du numéro de diapositive 5">
            <a:extLst>
              <a:ext uri="{FF2B5EF4-FFF2-40B4-BE49-F238E27FC236}">
                <a16:creationId xmlns:a16="http://schemas.microsoft.com/office/drawing/2014/main" id="{4CF7D2A8-D749-47E3-AE9F-A7DAE27A1A03}"/>
              </a:ext>
            </a:extLst>
          </p:cNvPr>
          <p:cNvSpPr>
            <a:spLocks noGrp="1"/>
          </p:cNvSpPr>
          <p:nvPr>
            <p:ph type="sldNum" sz="quarter" idx="12"/>
          </p:nvPr>
        </p:nvSpPr>
        <p:spPr>
          <a:xfrm>
            <a:off x="151814" y="5946775"/>
            <a:ext cx="3924886" cy="365125"/>
          </a:xfrm>
          <a:prstGeom prst="rect">
            <a:avLst/>
          </a:prstGeom>
        </p:spPr>
        <p:txBody>
          <a:bodyPr/>
          <a:lstStyle>
            <a:lvl1pPr algn="l">
              <a:defRPr sz="1400">
                <a:solidFill>
                  <a:schemeClr val="bg1"/>
                </a:solidFill>
              </a:defRPr>
            </a:lvl1pPr>
          </a:lstStyle>
          <a:p>
            <a:fld id="{CE2CA558-F8B2-4A45-9D98-6D6DAC54E46D}" type="slidenum">
              <a:rPr lang="fr-FR" smtClean="0"/>
              <a:pPr/>
              <a:t>‹N°›</a:t>
            </a:fld>
            <a:endParaRPr lang="fr-FR"/>
          </a:p>
        </p:txBody>
      </p:sp>
      <p:sp>
        <p:nvSpPr>
          <p:cNvPr id="3" name="Espace réservé du contenu 2">
            <a:extLst>
              <a:ext uri="{FF2B5EF4-FFF2-40B4-BE49-F238E27FC236}">
                <a16:creationId xmlns:a16="http://schemas.microsoft.com/office/drawing/2014/main" id="{18016EE9-CDA0-40DE-8FA4-77DB9AAAAA47}"/>
              </a:ext>
            </a:extLst>
          </p:cNvPr>
          <p:cNvSpPr>
            <a:spLocks noGrp="1"/>
          </p:cNvSpPr>
          <p:nvPr>
            <p:ph idx="1"/>
          </p:nvPr>
        </p:nvSpPr>
        <p:spPr>
          <a:xfrm>
            <a:off x="151814" y="3306033"/>
            <a:ext cx="3924886" cy="2459766"/>
          </a:xfrm>
          <a:prstGeom prst="rect">
            <a:avLst/>
          </a:prstGeom>
        </p:spPr>
        <p:txBody>
          <a:bodyPr>
            <a:normAutofit/>
          </a:bodyPr>
          <a:lstStyle>
            <a:lvl1pPr>
              <a:defRPr sz="1800">
                <a:solidFill>
                  <a:schemeClr val="bg1"/>
                </a:solidFill>
                <a:latin typeface="+mj-lt"/>
              </a:defRPr>
            </a:lvl1pPr>
            <a:lvl2pPr>
              <a:defRPr sz="1600">
                <a:solidFill>
                  <a:schemeClr val="bg1"/>
                </a:solidFill>
                <a:latin typeface="+mj-lt"/>
              </a:defRPr>
            </a:lvl2pPr>
            <a:lvl3pPr>
              <a:defRPr sz="14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contenu 2">
            <a:extLst>
              <a:ext uri="{FF2B5EF4-FFF2-40B4-BE49-F238E27FC236}">
                <a16:creationId xmlns:a16="http://schemas.microsoft.com/office/drawing/2014/main" id="{67493AC4-E5EF-4935-BAC8-D1C5B72961EF}"/>
              </a:ext>
            </a:extLst>
          </p:cNvPr>
          <p:cNvSpPr>
            <a:spLocks noGrp="1"/>
          </p:cNvSpPr>
          <p:nvPr>
            <p:ph idx="13" hasCustomPrompt="1"/>
          </p:nvPr>
        </p:nvSpPr>
        <p:spPr>
          <a:xfrm>
            <a:off x="151814" y="1915297"/>
            <a:ext cx="3924886" cy="1025611"/>
          </a:xfrm>
          <a:prstGeom prst="rect">
            <a:avLst/>
          </a:prstGeom>
        </p:spPr>
        <p:txBody>
          <a:bodyPr>
            <a:normAutofit/>
          </a:bodyPr>
          <a:lstStyle>
            <a:lvl1pPr marL="0" indent="0">
              <a:buNone/>
              <a:defRPr sz="1400" b="0" cap="all" baseline="0">
                <a:solidFill>
                  <a:schemeClr val="bg1"/>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LEXIS POLYOFFICE &amp; LEXIS POLYACTE</a:t>
            </a:r>
          </a:p>
          <a:p>
            <a:pPr lvl="0"/>
            <a:r>
              <a:rPr lang="fr-FR"/>
              <a:t>NOM DU MODULE</a:t>
            </a:r>
          </a:p>
          <a:p>
            <a:pPr lvl="0"/>
            <a:r>
              <a:rPr lang="fr-FR"/>
              <a:t>1/1</a:t>
            </a:r>
          </a:p>
        </p:txBody>
      </p:sp>
      <p:sp>
        <p:nvSpPr>
          <p:cNvPr id="9" name="Espace réservé du contenu 2">
            <a:extLst>
              <a:ext uri="{FF2B5EF4-FFF2-40B4-BE49-F238E27FC236}">
                <a16:creationId xmlns:a16="http://schemas.microsoft.com/office/drawing/2014/main" id="{659E3EC6-928A-4623-B4A1-FE629B098140}"/>
              </a:ext>
            </a:extLst>
          </p:cNvPr>
          <p:cNvSpPr>
            <a:spLocks noGrp="1"/>
          </p:cNvSpPr>
          <p:nvPr>
            <p:ph idx="14"/>
          </p:nvPr>
        </p:nvSpPr>
        <p:spPr>
          <a:xfrm>
            <a:off x="4399964" y="500061"/>
            <a:ext cx="6934786" cy="5446713"/>
          </a:xfrm>
          <a:prstGeom prst="rect">
            <a:avLst/>
          </a:prstGeom>
        </p:spPr>
        <p:txBody>
          <a:bodyPr>
            <a:normAutofit/>
          </a:bodyPr>
          <a:lstStyle>
            <a:lvl1pPr>
              <a:defRPr sz="2000">
                <a:solidFill>
                  <a:srgbClr val="323440"/>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6932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016EE9-CDA0-40DE-8FA4-77DB9AAAAA47}"/>
              </a:ext>
            </a:extLst>
          </p:cNvPr>
          <p:cNvSpPr>
            <a:spLocks noGrp="1"/>
          </p:cNvSpPr>
          <p:nvPr>
            <p:ph idx="1"/>
          </p:nvPr>
        </p:nvSpPr>
        <p:spPr>
          <a:xfrm>
            <a:off x="4399964" y="500061"/>
            <a:ext cx="6934786" cy="5446713"/>
          </a:xfrm>
          <a:prstGeom prst="rect">
            <a:avLst/>
          </a:prstGeom>
        </p:spPr>
        <p:txBody>
          <a:bodyPr>
            <a:normAutofit/>
          </a:bodyPr>
          <a:lstStyle>
            <a:lvl1pPr>
              <a:defRPr sz="2000">
                <a:solidFill>
                  <a:srgbClr val="323440"/>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09D009C2-FE92-446A-A84B-244A810BF8A5}"/>
              </a:ext>
            </a:extLst>
          </p:cNvPr>
          <p:cNvSpPr/>
          <p:nvPr userDrawn="1"/>
        </p:nvSpPr>
        <p:spPr>
          <a:xfrm>
            <a:off x="0" y="0"/>
            <a:ext cx="4248150" cy="6858000"/>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D75923-1EF2-47AC-BC71-D8A0DAB74D92}"/>
              </a:ext>
            </a:extLst>
          </p:cNvPr>
          <p:cNvSpPr>
            <a:spLocks noGrp="1"/>
          </p:cNvSpPr>
          <p:nvPr>
            <p:ph type="title"/>
          </p:nvPr>
        </p:nvSpPr>
        <p:spPr>
          <a:xfrm>
            <a:off x="151814" y="500062"/>
            <a:ext cx="3924886" cy="1325563"/>
          </a:xfrm>
          <a:prstGeom prst="rect">
            <a:avLst/>
          </a:prstGeom>
        </p:spPr>
        <p:txBody>
          <a:bodyPr>
            <a:normAutofit/>
          </a:bodyPr>
          <a:lstStyle>
            <a:lvl1pPr>
              <a:defRPr sz="3200" b="1" cap="all" baseline="0">
                <a:solidFill>
                  <a:schemeClr val="bg1"/>
                </a:solidFill>
                <a:latin typeface="+mn-lt"/>
              </a:defRPr>
            </a:lvl1pPr>
          </a:lstStyle>
          <a:p>
            <a:r>
              <a:rPr lang="fr-FR"/>
              <a:t>Modifiez le style du titre</a:t>
            </a:r>
          </a:p>
        </p:txBody>
      </p:sp>
      <p:sp>
        <p:nvSpPr>
          <p:cNvPr id="8" name="Espace réservé du pied de page 4">
            <a:extLst>
              <a:ext uri="{FF2B5EF4-FFF2-40B4-BE49-F238E27FC236}">
                <a16:creationId xmlns:a16="http://schemas.microsoft.com/office/drawing/2014/main" id="{844117B3-AB75-449F-B8FE-430377B30EB1}"/>
              </a:ext>
            </a:extLst>
          </p:cNvPr>
          <p:cNvSpPr>
            <a:spLocks noGrp="1"/>
          </p:cNvSpPr>
          <p:nvPr>
            <p:ph type="ftr" sz="quarter" idx="11"/>
          </p:nvPr>
        </p:nvSpPr>
        <p:spPr>
          <a:xfrm>
            <a:off x="4399964" y="6310086"/>
            <a:ext cx="7678322" cy="365125"/>
          </a:xfrm>
          <a:prstGeom prst="rect">
            <a:avLst/>
          </a:prstGeom>
        </p:spPr>
        <p:txBody>
          <a:bodyPr/>
          <a:lstStyle>
            <a:lvl1pPr algn="r">
              <a:defRPr sz="1400" cap="all" baseline="0">
                <a:solidFill>
                  <a:srgbClr val="DF2D42"/>
                </a:solidFill>
              </a:defRPr>
            </a:lvl1pPr>
          </a:lstStyle>
          <a:p>
            <a:r>
              <a:rPr lang="fr-FR"/>
              <a:t>LEXISNEXIS - LEXIS POLY - NOTICE DE VERSION PRODUIT </a:t>
            </a:r>
          </a:p>
        </p:txBody>
      </p:sp>
      <p:sp>
        <p:nvSpPr>
          <p:cNvPr id="9" name="Espace réservé de la date 3">
            <a:extLst>
              <a:ext uri="{FF2B5EF4-FFF2-40B4-BE49-F238E27FC236}">
                <a16:creationId xmlns:a16="http://schemas.microsoft.com/office/drawing/2014/main" id="{289206BC-E8FC-482E-AB6F-178F9E181598}"/>
              </a:ext>
            </a:extLst>
          </p:cNvPr>
          <p:cNvSpPr>
            <a:spLocks noGrp="1"/>
          </p:cNvSpPr>
          <p:nvPr>
            <p:ph type="dt" sz="half" idx="10"/>
          </p:nvPr>
        </p:nvSpPr>
        <p:spPr>
          <a:xfrm>
            <a:off x="151814" y="6311900"/>
            <a:ext cx="3924886" cy="365125"/>
          </a:xfrm>
          <a:prstGeom prst="rect">
            <a:avLst/>
          </a:prstGeom>
        </p:spPr>
        <p:txBody>
          <a:bodyPr/>
          <a:lstStyle>
            <a:lvl1pPr algn="l">
              <a:defRPr sz="1400" cap="all" baseline="0">
                <a:solidFill>
                  <a:schemeClr val="bg1"/>
                </a:solidFill>
              </a:defRPr>
            </a:lvl1pPr>
          </a:lstStyle>
          <a:p>
            <a:r>
              <a:rPr lang="fr-FR"/>
              <a:t>AVRIL 2021</a:t>
            </a:r>
          </a:p>
        </p:txBody>
      </p:sp>
      <p:sp>
        <p:nvSpPr>
          <p:cNvPr id="10" name="Espace réservé du numéro de diapositive 5">
            <a:extLst>
              <a:ext uri="{FF2B5EF4-FFF2-40B4-BE49-F238E27FC236}">
                <a16:creationId xmlns:a16="http://schemas.microsoft.com/office/drawing/2014/main" id="{990A7649-5382-41D1-9AC2-A0106AC9F442}"/>
              </a:ext>
            </a:extLst>
          </p:cNvPr>
          <p:cNvSpPr>
            <a:spLocks noGrp="1"/>
          </p:cNvSpPr>
          <p:nvPr>
            <p:ph type="sldNum" sz="quarter" idx="12"/>
          </p:nvPr>
        </p:nvSpPr>
        <p:spPr>
          <a:xfrm>
            <a:off x="151814" y="5946775"/>
            <a:ext cx="3924886" cy="365125"/>
          </a:xfrm>
          <a:prstGeom prst="rect">
            <a:avLst/>
          </a:prstGeom>
        </p:spPr>
        <p:txBody>
          <a:bodyPr/>
          <a:lstStyle>
            <a:lvl1pPr algn="l">
              <a:defRPr sz="1400" cap="all" baseline="0">
                <a:solidFill>
                  <a:schemeClr val="bg1"/>
                </a:solidFill>
              </a:defRPr>
            </a:lvl1pPr>
          </a:lstStyle>
          <a:p>
            <a:fld id="{CE2CA558-F8B2-4A45-9D98-6D6DAC54E46D}" type="slidenum">
              <a:rPr lang="fr-FR" smtClean="0"/>
              <a:pPr/>
              <a:t>‹N°›</a:t>
            </a:fld>
            <a:endParaRPr lang="fr-FR"/>
          </a:p>
        </p:txBody>
      </p:sp>
      <p:sp>
        <p:nvSpPr>
          <p:cNvPr id="12" name="Espace réservé du contenu 2">
            <a:extLst>
              <a:ext uri="{FF2B5EF4-FFF2-40B4-BE49-F238E27FC236}">
                <a16:creationId xmlns:a16="http://schemas.microsoft.com/office/drawing/2014/main" id="{DF4EB119-9C5F-495E-BF32-F7F640F97B05}"/>
              </a:ext>
            </a:extLst>
          </p:cNvPr>
          <p:cNvSpPr>
            <a:spLocks noGrp="1"/>
          </p:cNvSpPr>
          <p:nvPr>
            <p:ph idx="13" hasCustomPrompt="1"/>
          </p:nvPr>
        </p:nvSpPr>
        <p:spPr>
          <a:xfrm>
            <a:off x="151814" y="1915297"/>
            <a:ext cx="3924886" cy="1025611"/>
          </a:xfrm>
          <a:prstGeom prst="rect">
            <a:avLst/>
          </a:prstGeom>
        </p:spPr>
        <p:txBody>
          <a:bodyPr>
            <a:normAutofit/>
          </a:bodyPr>
          <a:lstStyle>
            <a:lvl1pPr marL="0" indent="0">
              <a:buNone/>
              <a:defRPr sz="1400" b="0" cap="all" baseline="0">
                <a:solidFill>
                  <a:schemeClr val="bg1"/>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LEXIS POLYOFFICE &amp; LEXIS POLYACTE</a:t>
            </a:r>
          </a:p>
          <a:p>
            <a:pPr lvl="0"/>
            <a:r>
              <a:rPr lang="fr-FR"/>
              <a:t>NOM DU MODULE</a:t>
            </a:r>
          </a:p>
          <a:p>
            <a:pPr lvl="0"/>
            <a:r>
              <a:rPr lang="fr-FR"/>
              <a:t>1/1</a:t>
            </a:r>
          </a:p>
        </p:txBody>
      </p:sp>
    </p:spTree>
    <p:extLst>
      <p:ext uri="{BB962C8B-B14F-4D97-AF65-F5344CB8AC3E}">
        <p14:creationId xmlns:p14="http://schemas.microsoft.com/office/powerpoint/2010/main" val="28704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732A91A-BACA-4B76-9087-5C5B5BDD5EC1}"/>
              </a:ext>
            </a:extLst>
          </p:cNvPr>
          <p:cNvSpPr>
            <a:spLocks noGrp="1"/>
          </p:cNvSpPr>
          <p:nvPr>
            <p:ph type="ftr" sz="quarter" idx="11"/>
          </p:nvPr>
        </p:nvSpPr>
        <p:spPr>
          <a:xfrm>
            <a:off x="4399964" y="6311900"/>
            <a:ext cx="7678322" cy="365125"/>
          </a:xfrm>
          <a:prstGeom prst="rect">
            <a:avLst/>
          </a:prstGeom>
        </p:spPr>
        <p:txBody>
          <a:bodyPr/>
          <a:lstStyle>
            <a:lvl1pPr algn="r">
              <a:defRPr sz="1400">
                <a:solidFill>
                  <a:srgbClr val="DF2D42"/>
                </a:solidFill>
              </a:defRPr>
            </a:lvl1pPr>
          </a:lstStyle>
          <a:p>
            <a:r>
              <a:rPr lang="fr-FR"/>
              <a:t>LEXISNEXIS - LEXIS POLY - NOTICE DE VERSION PRODUIT </a:t>
            </a:r>
          </a:p>
        </p:txBody>
      </p:sp>
      <p:sp>
        <p:nvSpPr>
          <p:cNvPr id="7" name="Rectangle 6">
            <a:extLst>
              <a:ext uri="{FF2B5EF4-FFF2-40B4-BE49-F238E27FC236}">
                <a16:creationId xmlns:a16="http://schemas.microsoft.com/office/drawing/2014/main" id="{09D009C2-FE92-446A-A84B-244A810BF8A5}"/>
              </a:ext>
            </a:extLst>
          </p:cNvPr>
          <p:cNvSpPr/>
          <p:nvPr userDrawn="1"/>
        </p:nvSpPr>
        <p:spPr>
          <a:xfrm>
            <a:off x="0" y="0"/>
            <a:ext cx="4248150" cy="6858000"/>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D75923-1EF2-47AC-BC71-D8A0DAB74D92}"/>
              </a:ext>
            </a:extLst>
          </p:cNvPr>
          <p:cNvSpPr>
            <a:spLocks noGrp="1"/>
          </p:cNvSpPr>
          <p:nvPr>
            <p:ph type="title"/>
          </p:nvPr>
        </p:nvSpPr>
        <p:spPr>
          <a:xfrm>
            <a:off x="151814" y="500062"/>
            <a:ext cx="3924886" cy="1325563"/>
          </a:xfrm>
          <a:prstGeom prst="rect">
            <a:avLst/>
          </a:prstGeom>
        </p:spPr>
        <p:txBody>
          <a:bodyPr>
            <a:normAutofit/>
          </a:bodyPr>
          <a:lstStyle>
            <a:lvl1pPr>
              <a:defRPr sz="3200" b="1" cap="all" baseline="0">
                <a:solidFill>
                  <a:schemeClr val="bg1"/>
                </a:solidFill>
                <a:latin typeface="+mn-lt"/>
              </a:defRPr>
            </a:lvl1pPr>
          </a:lstStyle>
          <a:p>
            <a:r>
              <a:rPr lang="fr-FR"/>
              <a:t>Modifiez le style du titre</a:t>
            </a:r>
          </a:p>
        </p:txBody>
      </p:sp>
      <p:sp>
        <p:nvSpPr>
          <p:cNvPr id="4" name="Espace réservé de la date 3">
            <a:extLst>
              <a:ext uri="{FF2B5EF4-FFF2-40B4-BE49-F238E27FC236}">
                <a16:creationId xmlns:a16="http://schemas.microsoft.com/office/drawing/2014/main" id="{03833EAD-75E3-4082-9ABD-650F8286F536}"/>
              </a:ext>
            </a:extLst>
          </p:cNvPr>
          <p:cNvSpPr>
            <a:spLocks noGrp="1"/>
          </p:cNvSpPr>
          <p:nvPr>
            <p:ph type="dt" sz="half" idx="10"/>
          </p:nvPr>
        </p:nvSpPr>
        <p:spPr>
          <a:xfrm>
            <a:off x="151814" y="6311900"/>
            <a:ext cx="3924886" cy="365125"/>
          </a:xfrm>
          <a:prstGeom prst="rect">
            <a:avLst/>
          </a:prstGeom>
        </p:spPr>
        <p:txBody>
          <a:bodyPr/>
          <a:lstStyle>
            <a:lvl1pPr algn="l">
              <a:defRPr sz="1400">
                <a:solidFill>
                  <a:schemeClr val="bg1"/>
                </a:solidFill>
              </a:defRPr>
            </a:lvl1pPr>
          </a:lstStyle>
          <a:p>
            <a:r>
              <a:rPr lang="fr-FR"/>
              <a:t>AVRIL 2021</a:t>
            </a:r>
          </a:p>
        </p:txBody>
      </p:sp>
      <p:sp>
        <p:nvSpPr>
          <p:cNvPr id="6" name="Espace réservé du numéro de diapositive 5">
            <a:extLst>
              <a:ext uri="{FF2B5EF4-FFF2-40B4-BE49-F238E27FC236}">
                <a16:creationId xmlns:a16="http://schemas.microsoft.com/office/drawing/2014/main" id="{4CF7D2A8-D749-47E3-AE9F-A7DAE27A1A03}"/>
              </a:ext>
            </a:extLst>
          </p:cNvPr>
          <p:cNvSpPr>
            <a:spLocks noGrp="1"/>
          </p:cNvSpPr>
          <p:nvPr>
            <p:ph type="sldNum" sz="quarter" idx="12"/>
          </p:nvPr>
        </p:nvSpPr>
        <p:spPr>
          <a:xfrm>
            <a:off x="151814" y="5946775"/>
            <a:ext cx="3924886" cy="365125"/>
          </a:xfrm>
          <a:prstGeom prst="rect">
            <a:avLst/>
          </a:prstGeom>
        </p:spPr>
        <p:txBody>
          <a:bodyPr/>
          <a:lstStyle>
            <a:lvl1pPr algn="l">
              <a:defRPr sz="1400">
                <a:solidFill>
                  <a:schemeClr val="bg1"/>
                </a:solidFill>
              </a:defRPr>
            </a:lvl1pPr>
          </a:lstStyle>
          <a:p>
            <a:fld id="{CE2CA558-F8B2-4A45-9D98-6D6DAC54E46D}" type="slidenum">
              <a:rPr lang="fr-FR" smtClean="0"/>
              <a:pPr/>
              <a:t>‹N°›</a:t>
            </a:fld>
            <a:endParaRPr lang="fr-FR"/>
          </a:p>
        </p:txBody>
      </p:sp>
      <p:sp>
        <p:nvSpPr>
          <p:cNvPr id="3" name="Espace réservé du contenu 2">
            <a:extLst>
              <a:ext uri="{FF2B5EF4-FFF2-40B4-BE49-F238E27FC236}">
                <a16:creationId xmlns:a16="http://schemas.microsoft.com/office/drawing/2014/main" id="{18016EE9-CDA0-40DE-8FA4-77DB9AAAAA47}"/>
              </a:ext>
            </a:extLst>
          </p:cNvPr>
          <p:cNvSpPr>
            <a:spLocks noGrp="1"/>
          </p:cNvSpPr>
          <p:nvPr>
            <p:ph idx="1"/>
          </p:nvPr>
        </p:nvSpPr>
        <p:spPr>
          <a:xfrm>
            <a:off x="151814" y="3306033"/>
            <a:ext cx="3924886" cy="2459766"/>
          </a:xfrm>
          <a:prstGeom prst="rect">
            <a:avLst/>
          </a:prstGeom>
        </p:spPr>
        <p:txBody>
          <a:bodyPr>
            <a:normAutofit/>
          </a:bodyPr>
          <a:lstStyle>
            <a:lvl1pPr>
              <a:defRPr sz="1800">
                <a:solidFill>
                  <a:schemeClr val="bg1"/>
                </a:solidFill>
                <a:latin typeface="+mj-lt"/>
              </a:defRPr>
            </a:lvl1pPr>
            <a:lvl2pPr>
              <a:defRPr sz="1600">
                <a:solidFill>
                  <a:schemeClr val="bg1"/>
                </a:solidFill>
                <a:latin typeface="+mj-lt"/>
              </a:defRPr>
            </a:lvl2pPr>
            <a:lvl3pPr>
              <a:defRPr sz="14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contenu 2">
            <a:extLst>
              <a:ext uri="{FF2B5EF4-FFF2-40B4-BE49-F238E27FC236}">
                <a16:creationId xmlns:a16="http://schemas.microsoft.com/office/drawing/2014/main" id="{67493AC4-E5EF-4935-BAC8-D1C5B72961EF}"/>
              </a:ext>
            </a:extLst>
          </p:cNvPr>
          <p:cNvSpPr>
            <a:spLocks noGrp="1"/>
          </p:cNvSpPr>
          <p:nvPr>
            <p:ph idx="13" hasCustomPrompt="1"/>
          </p:nvPr>
        </p:nvSpPr>
        <p:spPr>
          <a:xfrm>
            <a:off x="151814" y="1915297"/>
            <a:ext cx="3924886" cy="1025611"/>
          </a:xfrm>
          <a:prstGeom prst="rect">
            <a:avLst/>
          </a:prstGeom>
        </p:spPr>
        <p:txBody>
          <a:bodyPr>
            <a:normAutofit/>
          </a:bodyPr>
          <a:lstStyle>
            <a:lvl1pPr marL="0" indent="0">
              <a:buNone/>
              <a:defRPr sz="1400" b="0" cap="all" baseline="0">
                <a:solidFill>
                  <a:schemeClr val="bg1"/>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LEXIS POLYOFFICE &amp; LEXIS POLYACTE</a:t>
            </a:r>
          </a:p>
          <a:p>
            <a:pPr lvl="0"/>
            <a:r>
              <a:rPr lang="fr-FR"/>
              <a:t>NOM DU MODULE</a:t>
            </a:r>
          </a:p>
          <a:p>
            <a:pPr lvl="0"/>
            <a:r>
              <a:rPr lang="fr-FR"/>
              <a:t>1/1</a:t>
            </a:r>
          </a:p>
        </p:txBody>
      </p:sp>
    </p:spTree>
    <p:extLst>
      <p:ext uri="{BB962C8B-B14F-4D97-AF65-F5344CB8AC3E}">
        <p14:creationId xmlns:p14="http://schemas.microsoft.com/office/powerpoint/2010/main" val="7658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7F02CB-36CF-47D1-98FD-47E2FF2AF567}"/>
              </a:ext>
            </a:extLst>
          </p:cNvPr>
          <p:cNvSpPr/>
          <p:nvPr userDrawn="1"/>
        </p:nvSpPr>
        <p:spPr>
          <a:xfrm>
            <a:off x="0" y="2693773"/>
            <a:ext cx="12192000" cy="4164227"/>
          </a:xfrm>
          <a:prstGeom prst="rect">
            <a:avLst/>
          </a:prstGeom>
          <a:gradFill>
            <a:gsLst>
              <a:gs pos="0">
                <a:schemeClr val="bg1">
                  <a:lumMod val="65000"/>
                </a:schemeClr>
              </a:gs>
              <a:gs pos="100000">
                <a:schemeClr val="tx1">
                  <a:lumMod val="65000"/>
                  <a:lumOff val="35000"/>
                </a:schemeClr>
              </a:gs>
            </a:gsLst>
            <a:path path="circle">
              <a:fillToRect l="100000" t="100000"/>
            </a:path>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lvl="0">
              <a:lnSpc>
                <a:spcPct val="90000"/>
              </a:lnSpc>
              <a:spcBef>
                <a:spcPct val="0"/>
              </a:spcBef>
              <a:buNone/>
            </a:pPr>
            <a:endParaRPr lang="fr-FR" sz="1400" b="1">
              <a:solidFill>
                <a:schemeClr val="bg1"/>
              </a:solidFill>
              <a:ea typeface="+mj-ea"/>
              <a:cs typeface="+mj-cs"/>
            </a:endParaRPr>
          </a:p>
        </p:txBody>
      </p:sp>
      <p:sp>
        <p:nvSpPr>
          <p:cNvPr id="8" name="Espace réservé du pied de page 4">
            <a:extLst>
              <a:ext uri="{FF2B5EF4-FFF2-40B4-BE49-F238E27FC236}">
                <a16:creationId xmlns:a16="http://schemas.microsoft.com/office/drawing/2014/main" id="{7870DEDF-DDE9-43C4-829C-B7817C97A417}"/>
              </a:ext>
            </a:extLst>
          </p:cNvPr>
          <p:cNvSpPr>
            <a:spLocks noGrp="1"/>
          </p:cNvSpPr>
          <p:nvPr>
            <p:ph type="ftr" sz="quarter" idx="11"/>
          </p:nvPr>
        </p:nvSpPr>
        <p:spPr>
          <a:xfrm>
            <a:off x="4397829" y="6311900"/>
            <a:ext cx="7680457" cy="365125"/>
          </a:xfrm>
          <a:prstGeom prst="rect">
            <a:avLst/>
          </a:prstGeom>
        </p:spPr>
        <p:txBody>
          <a:bodyPr/>
          <a:lstStyle>
            <a:lvl1pPr algn="r">
              <a:defRPr sz="1400" cap="all" baseline="0">
                <a:solidFill>
                  <a:schemeClr val="bg1"/>
                </a:solidFill>
              </a:defRPr>
            </a:lvl1pPr>
          </a:lstStyle>
          <a:p>
            <a:r>
              <a:rPr lang="fr-FR"/>
              <a:t>LEXISNEXIS - LEXIS POLY - NOTICE DE VERSION PRODUIT </a:t>
            </a:r>
          </a:p>
        </p:txBody>
      </p:sp>
      <p:sp>
        <p:nvSpPr>
          <p:cNvPr id="9" name="Espace réservé de la date 3">
            <a:extLst>
              <a:ext uri="{FF2B5EF4-FFF2-40B4-BE49-F238E27FC236}">
                <a16:creationId xmlns:a16="http://schemas.microsoft.com/office/drawing/2014/main" id="{BF22C53C-14AA-40A0-9A33-94FC365B2BDF}"/>
              </a:ext>
            </a:extLst>
          </p:cNvPr>
          <p:cNvSpPr>
            <a:spLocks noGrp="1"/>
          </p:cNvSpPr>
          <p:nvPr>
            <p:ph type="dt" sz="half" idx="10"/>
          </p:nvPr>
        </p:nvSpPr>
        <p:spPr>
          <a:xfrm>
            <a:off x="113714" y="6311900"/>
            <a:ext cx="2743200" cy="365125"/>
          </a:xfrm>
          <a:prstGeom prst="rect">
            <a:avLst/>
          </a:prstGeom>
        </p:spPr>
        <p:txBody>
          <a:bodyPr/>
          <a:lstStyle>
            <a:lvl1pPr algn="l">
              <a:defRPr sz="1400" cap="all" baseline="0">
                <a:solidFill>
                  <a:schemeClr val="bg1"/>
                </a:solidFill>
              </a:defRPr>
            </a:lvl1pPr>
          </a:lstStyle>
          <a:p>
            <a:r>
              <a:rPr lang="fr-FR"/>
              <a:t>AVRIL 2021</a:t>
            </a:r>
          </a:p>
        </p:txBody>
      </p:sp>
      <p:sp>
        <p:nvSpPr>
          <p:cNvPr id="10" name="Espace réservé du numéro de diapositive 5">
            <a:extLst>
              <a:ext uri="{FF2B5EF4-FFF2-40B4-BE49-F238E27FC236}">
                <a16:creationId xmlns:a16="http://schemas.microsoft.com/office/drawing/2014/main" id="{AB34183E-22DC-4182-B758-9E160B77AEBC}"/>
              </a:ext>
            </a:extLst>
          </p:cNvPr>
          <p:cNvSpPr>
            <a:spLocks noGrp="1"/>
          </p:cNvSpPr>
          <p:nvPr>
            <p:ph type="sldNum" sz="quarter" idx="12"/>
          </p:nvPr>
        </p:nvSpPr>
        <p:spPr>
          <a:xfrm>
            <a:off x="113714" y="5946775"/>
            <a:ext cx="2743200" cy="365125"/>
          </a:xfrm>
          <a:prstGeom prst="rect">
            <a:avLst/>
          </a:prstGeom>
        </p:spPr>
        <p:txBody>
          <a:bodyPr/>
          <a:lstStyle>
            <a:lvl1pPr algn="l">
              <a:defRPr sz="1400" cap="all" baseline="0">
                <a:solidFill>
                  <a:schemeClr val="bg1"/>
                </a:solidFill>
              </a:defRPr>
            </a:lvl1pPr>
          </a:lstStyle>
          <a:p>
            <a:fld id="{CE2CA558-F8B2-4A45-9D98-6D6DAC54E46D}" type="slidenum">
              <a:rPr lang="fr-FR" smtClean="0"/>
              <a:pPr/>
              <a:t>‹N°›</a:t>
            </a:fld>
            <a:endParaRPr lang="fr-FR"/>
          </a:p>
        </p:txBody>
      </p:sp>
      <p:sp>
        <p:nvSpPr>
          <p:cNvPr id="12" name="Titre 1">
            <a:extLst>
              <a:ext uri="{FF2B5EF4-FFF2-40B4-BE49-F238E27FC236}">
                <a16:creationId xmlns:a16="http://schemas.microsoft.com/office/drawing/2014/main" id="{0D7E5011-5FBA-4951-9292-51092D4C7349}"/>
              </a:ext>
            </a:extLst>
          </p:cNvPr>
          <p:cNvSpPr>
            <a:spLocks noGrp="1"/>
          </p:cNvSpPr>
          <p:nvPr>
            <p:ph type="ctrTitle"/>
          </p:nvPr>
        </p:nvSpPr>
        <p:spPr>
          <a:xfrm>
            <a:off x="4412342" y="1068621"/>
            <a:ext cx="6270171" cy="1596123"/>
          </a:xfrm>
          <a:prstGeom prst="rect">
            <a:avLst/>
          </a:prstGeom>
        </p:spPr>
        <p:txBody>
          <a:bodyPr anchor="b">
            <a:normAutofit/>
          </a:bodyPr>
          <a:lstStyle>
            <a:lvl1pPr algn="l">
              <a:defRPr sz="3200" b="1" cap="all" baseline="0">
                <a:solidFill>
                  <a:srgbClr val="323440"/>
                </a:solidFill>
                <a:latin typeface="+mn-lt"/>
              </a:defRPr>
            </a:lvl1pPr>
          </a:lstStyle>
          <a:p>
            <a:endParaRPr lang="fr-FR"/>
          </a:p>
        </p:txBody>
      </p:sp>
      <p:sp>
        <p:nvSpPr>
          <p:cNvPr id="13" name="Sous-titre 2">
            <a:extLst>
              <a:ext uri="{FF2B5EF4-FFF2-40B4-BE49-F238E27FC236}">
                <a16:creationId xmlns:a16="http://schemas.microsoft.com/office/drawing/2014/main" id="{BC6D6055-5E73-454A-9654-3552867F91BD}"/>
              </a:ext>
            </a:extLst>
          </p:cNvPr>
          <p:cNvSpPr>
            <a:spLocks noGrp="1"/>
          </p:cNvSpPr>
          <p:nvPr>
            <p:ph type="subTitle" idx="1"/>
          </p:nvPr>
        </p:nvSpPr>
        <p:spPr>
          <a:xfrm>
            <a:off x="4412342" y="2829698"/>
            <a:ext cx="6270171" cy="3453174"/>
          </a:xfrm>
          <a:prstGeom prst="rect">
            <a:avLst/>
          </a:prstGeom>
        </p:spPr>
        <p:txBody>
          <a:bodyPr>
            <a:normAutofit/>
          </a:bodyPr>
          <a:lstStyle>
            <a:lvl1pPr marL="342900" indent="-342900" algn="l">
              <a:buFont typeface="Arial" panose="020B0604020202020204" pitchFamily="34" charset="0"/>
              <a:buChar char="•"/>
              <a:defRPr sz="2000">
                <a:solidFill>
                  <a:schemeClr val="bg1">
                    <a:lumMod val="9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spTree>
    <p:extLst>
      <p:ext uri="{BB962C8B-B14F-4D97-AF65-F5344CB8AC3E}">
        <p14:creationId xmlns:p14="http://schemas.microsoft.com/office/powerpoint/2010/main" val="429339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68693C-41FB-4270-8E86-852C64DDBDBB}"/>
              </a:ext>
            </a:extLst>
          </p:cNvPr>
          <p:cNvSpPr>
            <a:spLocks noGrp="1"/>
          </p:cNvSpPr>
          <p:nvPr>
            <p:ph sz="half" idx="1"/>
          </p:nvPr>
        </p:nvSpPr>
        <p:spPr>
          <a:xfrm>
            <a:off x="4325259" y="500062"/>
            <a:ext cx="3784600" cy="5276624"/>
          </a:xfrm>
          <a:prstGeom prst="rect">
            <a:avLst/>
          </a:prstGeom>
        </p:spPr>
        <p:txBody>
          <a:bodyPr>
            <a:normAutofit/>
          </a:bodyPr>
          <a:lstStyle>
            <a:lvl1pPr>
              <a:defRPr sz="1800">
                <a:solidFill>
                  <a:srgbClr val="323440"/>
                </a:solidFill>
                <a:latin typeface="+mj-lt"/>
              </a:defRPr>
            </a:lvl1pPr>
            <a:lvl2pPr>
              <a:defRPr sz="1600">
                <a:solidFill>
                  <a:srgbClr val="323440"/>
                </a:solidFill>
                <a:latin typeface="+mj-lt"/>
              </a:defRPr>
            </a:lvl2pPr>
            <a:lvl3pPr>
              <a:defRPr sz="1400">
                <a:solidFill>
                  <a:srgbClr val="323440"/>
                </a:solidFill>
                <a:latin typeface="+mj-lt"/>
              </a:defRPr>
            </a:lvl3pPr>
            <a:lvl4pPr>
              <a:defRPr sz="1200">
                <a:solidFill>
                  <a:srgbClr val="323440"/>
                </a:solidFill>
                <a:latin typeface="+mj-lt"/>
              </a:defRPr>
            </a:lvl4pPr>
            <a:lvl5pPr>
              <a:defRPr sz="12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C14874-DFCA-4C48-ADB6-E496E262E248}"/>
              </a:ext>
            </a:extLst>
          </p:cNvPr>
          <p:cNvSpPr>
            <a:spLocks noGrp="1"/>
          </p:cNvSpPr>
          <p:nvPr>
            <p:ph sz="half" idx="2"/>
          </p:nvPr>
        </p:nvSpPr>
        <p:spPr>
          <a:xfrm>
            <a:off x="8255586" y="500062"/>
            <a:ext cx="3784600" cy="5276624"/>
          </a:xfrm>
          <a:prstGeom prst="rect">
            <a:avLst/>
          </a:prstGeom>
        </p:spPr>
        <p:txBody>
          <a:bodyPr>
            <a:normAutofit/>
          </a:bodyPr>
          <a:lstStyle>
            <a:lvl1pPr>
              <a:defRPr sz="1800">
                <a:solidFill>
                  <a:srgbClr val="323440"/>
                </a:solidFill>
                <a:latin typeface="+mj-lt"/>
              </a:defRPr>
            </a:lvl1pPr>
            <a:lvl2pPr>
              <a:defRPr sz="1600">
                <a:solidFill>
                  <a:srgbClr val="323440"/>
                </a:solidFill>
                <a:latin typeface="+mj-lt"/>
              </a:defRPr>
            </a:lvl2pPr>
            <a:lvl3pPr>
              <a:defRPr sz="1400">
                <a:solidFill>
                  <a:srgbClr val="323440"/>
                </a:solidFill>
                <a:latin typeface="+mj-lt"/>
              </a:defRPr>
            </a:lvl3pPr>
            <a:lvl4pPr>
              <a:defRPr sz="1200">
                <a:solidFill>
                  <a:srgbClr val="323440"/>
                </a:solidFill>
                <a:latin typeface="+mj-lt"/>
              </a:defRPr>
            </a:lvl4pPr>
            <a:lvl5pPr>
              <a:defRPr sz="12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Rectangle 11">
            <a:extLst>
              <a:ext uri="{FF2B5EF4-FFF2-40B4-BE49-F238E27FC236}">
                <a16:creationId xmlns:a16="http://schemas.microsoft.com/office/drawing/2014/main" id="{7FB84CF9-CAB6-4EBB-9E6A-1E3B1407F534}"/>
              </a:ext>
            </a:extLst>
          </p:cNvPr>
          <p:cNvSpPr/>
          <p:nvPr userDrawn="1"/>
        </p:nvSpPr>
        <p:spPr>
          <a:xfrm>
            <a:off x="0" y="0"/>
            <a:ext cx="4248150" cy="6858000"/>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4">
            <a:extLst>
              <a:ext uri="{FF2B5EF4-FFF2-40B4-BE49-F238E27FC236}">
                <a16:creationId xmlns:a16="http://schemas.microsoft.com/office/drawing/2014/main" id="{79B97639-659D-4976-A964-EA6C36E8D9BF}"/>
              </a:ext>
            </a:extLst>
          </p:cNvPr>
          <p:cNvSpPr>
            <a:spLocks noGrp="1"/>
          </p:cNvSpPr>
          <p:nvPr>
            <p:ph type="ftr" sz="quarter" idx="11"/>
          </p:nvPr>
        </p:nvSpPr>
        <p:spPr>
          <a:xfrm>
            <a:off x="4399964" y="6311900"/>
            <a:ext cx="7678322" cy="365125"/>
          </a:xfrm>
          <a:prstGeom prst="rect">
            <a:avLst/>
          </a:prstGeom>
        </p:spPr>
        <p:txBody>
          <a:bodyPr/>
          <a:lstStyle>
            <a:lvl1pPr algn="r">
              <a:defRPr sz="1400">
                <a:solidFill>
                  <a:srgbClr val="DF2D42"/>
                </a:solidFill>
              </a:defRPr>
            </a:lvl1pPr>
          </a:lstStyle>
          <a:p>
            <a:r>
              <a:rPr lang="fr-FR"/>
              <a:t>LEXISNEXIS - LEXIS POLY - NOTICE DE VERSION PRODUIT </a:t>
            </a:r>
          </a:p>
        </p:txBody>
      </p:sp>
      <p:sp>
        <p:nvSpPr>
          <p:cNvPr id="18" name="Titre 1">
            <a:extLst>
              <a:ext uri="{FF2B5EF4-FFF2-40B4-BE49-F238E27FC236}">
                <a16:creationId xmlns:a16="http://schemas.microsoft.com/office/drawing/2014/main" id="{D18D15CA-2A14-47C4-B27A-B1CC451E6015}"/>
              </a:ext>
            </a:extLst>
          </p:cNvPr>
          <p:cNvSpPr>
            <a:spLocks noGrp="1"/>
          </p:cNvSpPr>
          <p:nvPr>
            <p:ph type="title"/>
          </p:nvPr>
        </p:nvSpPr>
        <p:spPr>
          <a:xfrm>
            <a:off x="151814" y="500062"/>
            <a:ext cx="3924886" cy="1325563"/>
          </a:xfrm>
          <a:prstGeom prst="rect">
            <a:avLst/>
          </a:prstGeom>
        </p:spPr>
        <p:txBody>
          <a:bodyPr>
            <a:normAutofit/>
          </a:bodyPr>
          <a:lstStyle>
            <a:lvl1pPr>
              <a:defRPr sz="3200" b="1" cap="all" baseline="0">
                <a:solidFill>
                  <a:schemeClr val="bg1"/>
                </a:solidFill>
                <a:latin typeface="+mn-lt"/>
              </a:defRPr>
            </a:lvl1pPr>
          </a:lstStyle>
          <a:p>
            <a:r>
              <a:rPr lang="fr-FR"/>
              <a:t>Modifiez le style du titre</a:t>
            </a:r>
          </a:p>
        </p:txBody>
      </p:sp>
      <p:sp>
        <p:nvSpPr>
          <p:cNvPr id="19" name="Espace réservé de la date 3">
            <a:extLst>
              <a:ext uri="{FF2B5EF4-FFF2-40B4-BE49-F238E27FC236}">
                <a16:creationId xmlns:a16="http://schemas.microsoft.com/office/drawing/2014/main" id="{4649BD52-67A3-4628-AFC9-131D73C251F0}"/>
              </a:ext>
            </a:extLst>
          </p:cNvPr>
          <p:cNvSpPr>
            <a:spLocks noGrp="1"/>
          </p:cNvSpPr>
          <p:nvPr>
            <p:ph type="dt" sz="half" idx="10"/>
          </p:nvPr>
        </p:nvSpPr>
        <p:spPr>
          <a:xfrm>
            <a:off x="151814" y="6311900"/>
            <a:ext cx="3924886" cy="365125"/>
          </a:xfrm>
          <a:prstGeom prst="rect">
            <a:avLst/>
          </a:prstGeom>
        </p:spPr>
        <p:txBody>
          <a:bodyPr/>
          <a:lstStyle>
            <a:lvl1pPr algn="l">
              <a:defRPr sz="1400">
                <a:solidFill>
                  <a:schemeClr val="bg1"/>
                </a:solidFill>
              </a:defRPr>
            </a:lvl1pPr>
          </a:lstStyle>
          <a:p>
            <a:r>
              <a:rPr lang="fr-FR"/>
              <a:t>AVRIL 2021</a:t>
            </a:r>
          </a:p>
        </p:txBody>
      </p:sp>
      <p:sp>
        <p:nvSpPr>
          <p:cNvPr id="20" name="Espace réservé du numéro de diapositive 5">
            <a:extLst>
              <a:ext uri="{FF2B5EF4-FFF2-40B4-BE49-F238E27FC236}">
                <a16:creationId xmlns:a16="http://schemas.microsoft.com/office/drawing/2014/main" id="{AAD10CFC-58B2-4DAF-9DF9-6813818CAEA2}"/>
              </a:ext>
            </a:extLst>
          </p:cNvPr>
          <p:cNvSpPr>
            <a:spLocks noGrp="1"/>
          </p:cNvSpPr>
          <p:nvPr>
            <p:ph type="sldNum" sz="quarter" idx="12"/>
          </p:nvPr>
        </p:nvSpPr>
        <p:spPr>
          <a:xfrm>
            <a:off x="151814" y="5946775"/>
            <a:ext cx="3924886" cy="365125"/>
          </a:xfrm>
          <a:prstGeom prst="rect">
            <a:avLst/>
          </a:prstGeom>
        </p:spPr>
        <p:txBody>
          <a:bodyPr/>
          <a:lstStyle>
            <a:lvl1pPr algn="l">
              <a:defRPr sz="1400">
                <a:solidFill>
                  <a:schemeClr val="bg1"/>
                </a:solidFill>
              </a:defRPr>
            </a:lvl1pPr>
          </a:lstStyle>
          <a:p>
            <a:fld id="{CE2CA558-F8B2-4A45-9D98-6D6DAC54E46D}" type="slidenum">
              <a:rPr lang="fr-FR" smtClean="0"/>
              <a:pPr/>
              <a:t>‹N°›</a:t>
            </a:fld>
            <a:endParaRPr lang="fr-FR"/>
          </a:p>
        </p:txBody>
      </p:sp>
      <p:sp>
        <p:nvSpPr>
          <p:cNvPr id="21" name="Espace réservé du contenu 2">
            <a:extLst>
              <a:ext uri="{FF2B5EF4-FFF2-40B4-BE49-F238E27FC236}">
                <a16:creationId xmlns:a16="http://schemas.microsoft.com/office/drawing/2014/main" id="{D5E48237-DCBA-4C19-8ADC-830AAF8D14ED}"/>
              </a:ext>
            </a:extLst>
          </p:cNvPr>
          <p:cNvSpPr>
            <a:spLocks noGrp="1"/>
          </p:cNvSpPr>
          <p:nvPr>
            <p:ph idx="13"/>
          </p:nvPr>
        </p:nvSpPr>
        <p:spPr>
          <a:xfrm>
            <a:off x="151814" y="3306033"/>
            <a:ext cx="3924886" cy="2459766"/>
          </a:xfrm>
          <a:prstGeom prst="rect">
            <a:avLst/>
          </a:prstGeom>
        </p:spPr>
        <p:txBody>
          <a:bodyPr>
            <a:normAutofit/>
          </a:bodyPr>
          <a:lstStyle>
            <a:lvl1pPr>
              <a:defRPr sz="1800">
                <a:solidFill>
                  <a:schemeClr val="bg1"/>
                </a:solidFill>
                <a:latin typeface="+mj-lt"/>
              </a:defRPr>
            </a:lvl1pPr>
            <a:lvl2pPr>
              <a:defRPr sz="1600">
                <a:solidFill>
                  <a:schemeClr val="bg1"/>
                </a:solidFill>
                <a:latin typeface="+mj-lt"/>
              </a:defRPr>
            </a:lvl2pPr>
            <a:lvl3pPr>
              <a:defRPr sz="14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contenu 2">
            <a:extLst>
              <a:ext uri="{FF2B5EF4-FFF2-40B4-BE49-F238E27FC236}">
                <a16:creationId xmlns:a16="http://schemas.microsoft.com/office/drawing/2014/main" id="{842276F3-7C7F-43D2-87E5-95BA79EE26F8}"/>
              </a:ext>
            </a:extLst>
          </p:cNvPr>
          <p:cNvSpPr>
            <a:spLocks noGrp="1"/>
          </p:cNvSpPr>
          <p:nvPr>
            <p:ph idx="14" hasCustomPrompt="1"/>
          </p:nvPr>
        </p:nvSpPr>
        <p:spPr>
          <a:xfrm>
            <a:off x="151814" y="1915297"/>
            <a:ext cx="3924886" cy="1025611"/>
          </a:xfrm>
          <a:prstGeom prst="rect">
            <a:avLst/>
          </a:prstGeom>
        </p:spPr>
        <p:txBody>
          <a:bodyPr>
            <a:normAutofit/>
          </a:bodyPr>
          <a:lstStyle>
            <a:lvl1pPr marL="0" indent="0">
              <a:buNone/>
              <a:defRPr sz="1400" b="0" cap="all" baseline="0">
                <a:solidFill>
                  <a:schemeClr val="bg1"/>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LEXIS POLYOFFICE &amp; LEXIS POLYACTE</a:t>
            </a:r>
          </a:p>
          <a:p>
            <a:pPr lvl="0"/>
            <a:r>
              <a:rPr lang="fr-FR"/>
              <a:t>NOM DU MODULE</a:t>
            </a:r>
          </a:p>
          <a:p>
            <a:pPr lvl="0"/>
            <a:r>
              <a:rPr lang="fr-FR"/>
              <a:t>1/1</a:t>
            </a:r>
          </a:p>
        </p:txBody>
      </p:sp>
    </p:spTree>
    <p:extLst>
      <p:ext uri="{BB962C8B-B14F-4D97-AF65-F5344CB8AC3E}">
        <p14:creationId xmlns:p14="http://schemas.microsoft.com/office/powerpoint/2010/main" val="244945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68693C-41FB-4270-8E86-852C64DDBDBB}"/>
              </a:ext>
            </a:extLst>
          </p:cNvPr>
          <p:cNvSpPr>
            <a:spLocks noGrp="1"/>
          </p:cNvSpPr>
          <p:nvPr>
            <p:ph sz="half" idx="1"/>
          </p:nvPr>
        </p:nvSpPr>
        <p:spPr>
          <a:xfrm>
            <a:off x="4325259" y="500062"/>
            <a:ext cx="3784600" cy="5276624"/>
          </a:xfrm>
          <a:prstGeom prst="rect">
            <a:avLst/>
          </a:prstGeom>
        </p:spPr>
        <p:txBody>
          <a:bodyPr>
            <a:normAutofit/>
          </a:bodyPr>
          <a:lstStyle>
            <a:lvl1pPr>
              <a:defRPr sz="1800">
                <a:solidFill>
                  <a:srgbClr val="323440"/>
                </a:solidFill>
                <a:latin typeface="+mj-lt"/>
              </a:defRPr>
            </a:lvl1pPr>
            <a:lvl2pPr>
              <a:defRPr sz="1600">
                <a:solidFill>
                  <a:srgbClr val="323440"/>
                </a:solidFill>
                <a:latin typeface="+mj-lt"/>
              </a:defRPr>
            </a:lvl2pPr>
            <a:lvl3pPr>
              <a:defRPr sz="1400">
                <a:solidFill>
                  <a:srgbClr val="323440"/>
                </a:solidFill>
                <a:latin typeface="+mj-lt"/>
              </a:defRPr>
            </a:lvl3pPr>
            <a:lvl4pPr>
              <a:defRPr sz="1200">
                <a:solidFill>
                  <a:srgbClr val="323440"/>
                </a:solidFill>
                <a:latin typeface="+mj-lt"/>
              </a:defRPr>
            </a:lvl4pPr>
            <a:lvl5pPr>
              <a:defRPr sz="12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C14874-DFCA-4C48-ADB6-E496E262E248}"/>
              </a:ext>
            </a:extLst>
          </p:cNvPr>
          <p:cNvSpPr>
            <a:spLocks noGrp="1"/>
          </p:cNvSpPr>
          <p:nvPr>
            <p:ph sz="half" idx="2"/>
          </p:nvPr>
        </p:nvSpPr>
        <p:spPr>
          <a:xfrm>
            <a:off x="8255586" y="500062"/>
            <a:ext cx="3784600" cy="5276624"/>
          </a:xfrm>
          <a:prstGeom prst="rect">
            <a:avLst/>
          </a:prstGeom>
        </p:spPr>
        <p:txBody>
          <a:bodyPr>
            <a:normAutofit/>
          </a:bodyPr>
          <a:lstStyle>
            <a:lvl1pPr>
              <a:defRPr sz="1800">
                <a:solidFill>
                  <a:srgbClr val="323440"/>
                </a:solidFill>
                <a:latin typeface="+mj-lt"/>
              </a:defRPr>
            </a:lvl1pPr>
            <a:lvl2pPr>
              <a:defRPr sz="1600">
                <a:solidFill>
                  <a:srgbClr val="323440"/>
                </a:solidFill>
                <a:latin typeface="+mj-lt"/>
              </a:defRPr>
            </a:lvl2pPr>
            <a:lvl3pPr>
              <a:defRPr sz="1400">
                <a:solidFill>
                  <a:srgbClr val="323440"/>
                </a:solidFill>
                <a:latin typeface="+mj-lt"/>
              </a:defRPr>
            </a:lvl3pPr>
            <a:lvl4pPr>
              <a:defRPr sz="1200">
                <a:solidFill>
                  <a:srgbClr val="323440"/>
                </a:solidFill>
                <a:latin typeface="+mj-lt"/>
              </a:defRPr>
            </a:lvl4pPr>
            <a:lvl5pPr>
              <a:defRPr sz="12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Rectangle 11">
            <a:extLst>
              <a:ext uri="{FF2B5EF4-FFF2-40B4-BE49-F238E27FC236}">
                <a16:creationId xmlns:a16="http://schemas.microsoft.com/office/drawing/2014/main" id="{7FB84CF9-CAB6-4EBB-9E6A-1E3B1407F534}"/>
              </a:ext>
            </a:extLst>
          </p:cNvPr>
          <p:cNvSpPr/>
          <p:nvPr userDrawn="1"/>
        </p:nvSpPr>
        <p:spPr>
          <a:xfrm>
            <a:off x="0" y="0"/>
            <a:ext cx="4248150" cy="6858000"/>
          </a:xfrm>
          <a:prstGeom prst="rect">
            <a:avLst/>
          </a:prstGeom>
          <a:gradFill flip="none" rotWithShape="1">
            <a:gsLst>
              <a:gs pos="0">
                <a:srgbClr val="DF2D42"/>
              </a:gs>
              <a:gs pos="100000">
                <a:srgbClr val="FA6A7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4">
            <a:extLst>
              <a:ext uri="{FF2B5EF4-FFF2-40B4-BE49-F238E27FC236}">
                <a16:creationId xmlns:a16="http://schemas.microsoft.com/office/drawing/2014/main" id="{79B97639-659D-4976-A964-EA6C36E8D9BF}"/>
              </a:ext>
            </a:extLst>
          </p:cNvPr>
          <p:cNvSpPr>
            <a:spLocks noGrp="1"/>
          </p:cNvSpPr>
          <p:nvPr>
            <p:ph type="ftr" sz="quarter" idx="11"/>
          </p:nvPr>
        </p:nvSpPr>
        <p:spPr>
          <a:xfrm>
            <a:off x="4399964" y="6311900"/>
            <a:ext cx="7678322" cy="365125"/>
          </a:xfrm>
          <a:prstGeom prst="rect">
            <a:avLst/>
          </a:prstGeom>
        </p:spPr>
        <p:txBody>
          <a:bodyPr/>
          <a:lstStyle>
            <a:lvl1pPr algn="r">
              <a:defRPr sz="1400">
                <a:solidFill>
                  <a:srgbClr val="DF2D42"/>
                </a:solidFill>
              </a:defRPr>
            </a:lvl1pPr>
          </a:lstStyle>
          <a:p>
            <a:r>
              <a:rPr lang="fr-FR"/>
              <a:t>LEXISNEXIS - LEXIS POLY - NOTICE DE VERSION PRODUIT </a:t>
            </a:r>
          </a:p>
        </p:txBody>
      </p:sp>
      <p:sp>
        <p:nvSpPr>
          <p:cNvPr id="18" name="Titre 1">
            <a:extLst>
              <a:ext uri="{FF2B5EF4-FFF2-40B4-BE49-F238E27FC236}">
                <a16:creationId xmlns:a16="http://schemas.microsoft.com/office/drawing/2014/main" id="{D18D15CA-2A14-47C4-B27A-B1CC451E6015}"/>
              </a:ext>
            </a:extLst>
          </p:cNvPr>
          <p:cNvSpPr>
            <a:spLocks noGrp="1"/>
          </p:cNvSpPr>
          <p:nvPr>
            <p:ph type="title"/>
          </p:nvPr>
        </p:nvSpPr>
        <p:spPr>
          <a:xfrm>
            <a:off x="151814" y="500062"/>
            <a:ext cx="3924886" cy="1325563"/>
          </a:xfrm>
          <a:prstGeom prst="rect">
            <a:avLst/>
          </a:prstGeom>
        </p:spPr>
        <p:txBody>
          <a:bodyPr>
            <a:normAutofit/>
          </a:bodyPr>
          <a:lstStyle>
            <a:lvl1pPr>
              <a:defRPr sz="3200" b="1" cap="all" baseline="0">
                <a:solidFill>
                  <a:schemeClr val="bg1"/>
                </a:solidFill>
                <a:latin typeface="+mn-lt"/>
              </a:defRPr>
            </a:lvl1pPr>
          </a:lstStyle>
          <a:p>
            <a:r>
              <a:rPr lang="fr-FR"/>
              <a:t>Modifiez le style du titre</a:t>
            </a:r>
          </a:p>
        </p:txBody>
      </p:sp>
      <p:sp>
        <p:nvSpPr>
          <p:cNvPr id="19" name="Espace réservé de la date 3">
            <a:extLst>
              <a:ext uri="{FF2B5EF4-FFF2-40B4-BE49-F238E27FC236}">
                <a16:creationId xmlns:a16="http://schemas.microsoft.com/office/drawing/2014/main" id="{4649BD52-67A3-4628-AFC9-131D73C251F0}"/>
              </a:ext>
            </a:extLst>
          </p:cNvPr>
          <p:cNvSpPr>
            <a:spLocks noGrp="1"/>
          </p:cNvSpPr>
          <p:nvPr>
            <p:ph type="dt" sz="half" idx="10"/>
          </p:nvPr>
        </p:nvSpPr>
        <p:spPr>
          <a:xfrm>
            <a:off x="151814" y="6311900"/>
            <a:ext cx="3924886" cy="365125"/>
          </a:xfrm>
          <a:prstGeom prst="rect">
            <a:avLst/>
          </a:prstGeom>
        </p:spPr>
        <p:txBody>
          <a:bodyPr/>
          <a:lstStyle>
            <a:lvl1pPr algn="l">
              <a:defRPr sz="1400">
                <a:solidFill>
                  <a:schemeClr val="bg1"/>
                </a:solidFill>
              </a:defRPr>
            </a:lvl1pPr>
          </a:lstStyle>
          <a:p>
            <a:r>
              <a:rPr lang="fr-FR"/>
              <a:t>AVRIL 2021</a:t>
            </a:r>
          </a:p>
        </p:txBody>
      </p:sp>
      <p:sp>
        <p:nvSpPr>
          <p:cNvPr id="20" name="Espace réservé du numéro de diapositive 5">
            <a:extLst>
              <a:ext uri="{FF2B5EF4-FFF2-40B4-BE49-F238E27FC236}">
                <a16:creationId xmlns:a16="http://schemas.microsoft.com/office/drawing/2014/main" id="{AAD10CFC-58B2-4DAF-9DF9-6813818CAEA2}"/>
              </a:ext>
            </a:extLst>
          </p:cNvPr>
          <p:cNvSpPr>
            <a:spLocks noGrp="1"/>
          </p:cNvSpPr>
          <p:nvPr>
            <p:ph type="sldNum" sz="quarter" idx="12"/>
          </p:nvPr>
        </p:nvSpPr>
        <p:spPr>
          <a:xfrm>
            <a:off x="151814" y="5946775"/>
            <a:ext cx="3924886" cy="365125"/>
          </a:xfrm>
          <a:prstGeom prst="rect">
            <a:avLst/>
          </a:prstGeom>
        </p:spPr>
        <p:txBody>
          <a:bodyPr/>
          <a:lstStyle>
            <a:lvl1pPr algn="l">
              <a:defRPr sz="1400">
                <a:solidFill>
                  <a:schemeClr val="bg1"/>
                </a:solidFill>
              </a:defRPr>
            </a:lvl1pPr>
          </a:lstStyle>
          <a:p>
            <a:fld id="{CE2CA558-F8B2-4A45-9D98-6D6DAC54E46D}" type="slidenum">
              <a:rPr lang="fr-FR" smtClean="0"/>
              <a:pPr/>
              <a:t>‹N°›</a:t>
            </a:fld>
            <a:endParaRPr lang="fr-FR"/>
          </a:p>
        </p:txBody>
      </p:sp>
      <p:sp>
        <p:nvSpPr>
          <p:cNvPr id="22" name="Espace réservé du contenu 2">
            <a:extLst>
              <a:ext uri="{FF2B5EF4-FFF2-40B4-BE49-F238E27FC236}">
                <a16:creationId xmlns:a16="http://schemas.microsoft.com/office/drawing/2014/main" id="{842276F3-7C7F-43D2-87E5-95BA79EE26F8}"/>
              </a:ext>
            </a:extLst>
          </p:cNvPr>
          <p:cNvSpPr>
            <a:spLocks noGrp="1"/>
          </p:cNvSpPr>
          <p:nvPr>
            <p:ph idx="14" hasCustomPrompt="1"/>
          </p:nvPr>
        </p:nvSpPr>
        <p:spPr>
          <a:xfrm>
            <a:off x="151814" y="1915297"/>
            <a:ext cx="3924886" cy="1025611"/>
          </a:xfrm>
          <a:prstGeom prst="rect">
            <a:avLst/>
          </a:prstGeom>
        </p:spPr>
        <p:txBody>
          <a:bodyPr>
            <a:normAutofit/>
          </a:bodyPr>
          <a:lstStyle>
            <a:lvl1pPr marL="0" indent="0">
              <a:buNone/>
              <a:defRPr sz="1400" b="0" cap="all" baseline="0">
                <a:solidFill>
                  <a:schemeClr val="bg1"/>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LEXIS POLYOFFICE &amp; LEXIS POLYACTE</a:t>
            </a:r>
          </a:p>
          <a:p>
            <a:pPr lvl="0"/>
            <a:r>
              <a:rPr lang="fr-FR"/>
              <a:t>NOM DU MODULE</a:t>
            </a:r>
          </a:p>
          <a:p>
            <a:pPr lvl="0"/>
            <a:r>
              <a:rPr lang="fr-FR"/>
              <a:t>1/1</a:t>
            </a:r>
          </a:p>
        </p:txBody>
      </p:sp>
    </p:spTree>
    <p:extLst>
      <p:ext uri="{BB962C8B-B14F-4D97-AF65-F5344CB8AC3E}">
        <p14:creationId xmlns:p14="http://schemas.microsoft.com/office/powerpoint/2010/main" val="41594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FAF28-3B29-48B2-8C6C-5D4526EFAB75}"/>
              </a:ext>
            </a:extLst>
          </p:cNvPr>
          <p:cNvSpPr>
            <a:spLocks noGrp="1"/>
          </p:cNvSpPr>
          <p:nvPr>
            <p:ph type="title"/>
          </p:nvPr>
        </p:nvSpPr>
        <p:spPr>
          <a:xfrm>
            <a:off x="838200" y="353809"/>
            <a:ext cx="10515600" cy="955675"/>
          </a:xfrm>
          <a:prstGeom prst="rect">
            <a:avLst/>
          </a:prstGeom>
        </p:spPr>
        <p:txBody>
          <a:bodyPr anchor="b">
            <a:normAutofit/>
          </a:bodyPr>
          <a:lstStyle>
            <a:lvl1pPr>
              <a:defRPr sz="3600" b="1" cap="all" baseline="0">
                <a:solidFill>
                  <a:srgbClr val="323440"/>
                </a:solidFill>
                <a:latin typeface="+mn-lt"/>
              </a:defRPr>
            </a:lvl1pPr>
          </a:lstStyle>
          <a:p>
            <a:r>
              <a:rPr lang="fr-FR"/>
              <a:t>Modifiez le style du titre</a:t>
            </a:r>
          </a:p>
        </p:txBody>
      </p:sp>
      <p:sp>
        <p:nvSpPr>
          <p:cNvPr id="10" name="Espace réservé du texte 2">
            <a:extLst>
              <a:ext uri="{FF2B5EF4-FFF2-40B4-BE49-F238E27FC236}">
                <a16:creationId xmlns:a16="http://schemas.microsoft.com/office/drawing/2014/main" id="{54EBC9BD-A59E-42AB-83FD-FEBDDC115EC9}"/>
              </a:ext>
            </a:extLst>
          </p:cNvPr>
          <p:cNvSpPr>
            <a:spLocks noGrp="1"/>
          </p:cNvSpPr>
          <p:nvPr>
            <p:ph type="body" idx="1"/>
          </p:nvPr>
        </p:nvSpPr>
        <p:spPr>
          <a:xfrm>
            <a:off x="838200" y="1376360"/>
            <a:ext cx="10515600" cy="594006"/>
          </a:xfrm>
          <a:prstGeom prst="rect">
            <a:avLst/>
          </a:prstGeom>
        </p:spPr>
        <p:txBody>
          <a:bodyPr anchor="t">
            <a:normAutofit/>
          </a:bodyPr>
          <a:lstStyle>
            <a:lvl1pPr marL="0" indent="0">
              <a:buNone/>
              <a:defRPr sz="1800" b="0" cap="all" baseline="0">
                <a:solidFill>
                  <a:srgbClr val="DF2D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1" name="Espace réservé du pied de page 4">
            <a:extLst>
              <a:ext uri="{FF2B5EF4-FFF2-40B4-BE49-F238E27FC236}">
                <a16:creationId xmlns:a16="http://schemas.microsoft.com/office/drawing/2014/main" id="{54D41B51-C159-4E00-9721-6D50B680C944}"/>
              </a:ext>
            </a:extLst>
          </p:cNvPr>
          <p:cNvSpPr>
            <a:spLocks noGrp="1"/>
          </p:cNvSpPr>
          <p:nvPr>
            <p:ph type="ftr" sz="quarter" idx="11"/>
          </p:nvPr>
        </p:nvSpPr>
        <p:spPr>
          <a:xfrm>
            <a:off x="4397829" y="6311900"/>
            <a:ext cx="7680457" cy="365125"/>
          </a:xfrm>
          <a:prstGeom prst="rect">
            <a:avLst/>
          </a:prstGeom>
        </p:spPr>
        <p:txBody>
          <a:bodyPr/>
          <a:lstStyle>
            <a:lvl1pPr algn="r">
              <a:defRPr sz="1200" cap="all" baseline="0">
                <a:solidFill>
                  <a:srgbClr val="DF2D42"/>
                </a:solidFill>
              </a:defRPr>
            </a:lvl1pPr>
          </a:lstStyle>
          <a:p>
            <a:r>
              <a:rPr lang="fr-FR"/>
              <a:t>LEXISNEXIS - LEXIS POLY - NOTICE DE VERSION PRODUIT </a:t>
            </a:r>
          </a:p>
        </p:txBody>
      </p:sp>
      <p:sp>
        <p:nvSpPr>
          <p:cNvPr id="12" name="Espace réservé de la date 3">
            <a:extLst>
              <a:ext uri="{FF2B5EF4-FFF2-40B4-BE49-F238E27FC236}">
                <a16:creationId xmlns:a16="http://schemas.microsoft.com/office/drawing/2014/main" id="{1EB37E73-5AB5-45A0-B4EB-F6B08C880AA0}"/>
              </a:ext>
            </a:extLst>
          </p:cNvPr>
          <p:cNvSpPr>
            <a:spLocks noGrp="1"/>
          </p:cNvSpPr>
          <p:nvPr>
            <p:ph type="dt" sz="half" idx="10"/>
          </p:nvPr>
        </p:nvSpPr>
        <p:spPr>
          <a:xfrm>
            <a:off x="142742" y="6311900"/>
            <a:ext cx="2743200" cy="365125"/>
          </a:xfrm>
          <a:prstGeom prst="rect">
            <a:avLst/>
          </a:prstGeom>
        </p:spPr>
        <p:txBody>
          <a:bodyPr/>
          <a:lstStyle>
            <a:lvl1pPr algn="l">
              <a:defRPr sz="1200" cap="all" baseline="0">
                <a:solidFill>
                  <a:srgbClr val="DF2D42"/>
                </a:solidFill>
              </a:defRPr>
            </a:lvl1pPr>
          </a:lstStyle>
          <a:p>
            <a:r>
              <a:rPr lang="fr-FR"/>
              <a:t>AVRIL 2021</a:t>
            </a:r>
          </a:p>
        </p:txBody>
      </p:sp>
      <p:sp>
        <p:nvSpPr>
          <p:cNvPr id="13" name="Espace réservé du numéro de diapositive 5">
            <a:extLst>
              <a:ext uri="{FF2B5EF4-FFF2-40B4-BE49-F238E27FC236}">
                <a16:creationId xmlns:a16="http://schemas.microsoft.com/office/drawing/2014/main" id="{A0697B8A-7CE6-48B3-9A7D-DA0A90CA992C}"/>
              </a:ext>
            </a:extLst>
          </p:cNvPr>
          <p:cNvSpPr>
            <a:spLocks noGrp="1"/>
          </p:cNvSpPr>
          <p:nvPr>
            <p:ph type="sldNum" sz="quarter" idx="12"/>
          </p:nvPr>
        </p:nvSpPr>
        <p:spPr>
          <a:xfrm>
            <a:off x="142742" y="5946775"/>
            <a:ext cx="2743200" cy="365125"/>
          </a:xfrm>
          <a:prstGeom prst="rect">
            <a:avLst/>
          </a:prstGeom>
        </p:spPr>
        <p:txBody>
          <a:bodyPr/>
          <a:lstStyle>
            <a:lvl1pPr algn="l">
              <a:defRPr sz="1200" cap="all" baseline="0">
                <a:solidFill>
                  <a:srgbClr val="DF2D42"/>
                </a:solidFill>
              </a:defRPr>
            </a:lvl1pPr>
          </a:lstStyle>
          <a:p>
            <a:fld id="{CE2CA558-F8B2-4A45-9D98-6D6DAC54E46D}" type="slidenum">
              <a:rPr lang="fr-FR" smtClean="0"/>
              <a:pPr/>
              <a:t>‹N°›</a:t>
            </a:fld>
            <a:endParaRPr lang="fr-FR"/>
          </a:p>
        </p:txBody>
      </p:sp>
      <p:sp>
        <p:nvSpPr>
          <p:cNvPr id="7" name="Espace réservé du contenu 2">
            <a:extLst>
              <a:ext uri="{FF2B5EF4-FFF2-40B4-BE49-F238E27FC236}">
                <a16:creationId xmlns:a16="http://schemas.microsoft.com/office/drawing/2014/main" id="{F64382B2-FB3F-4B3C-A64B-BC86D43716C1}"/>
              </a:ext>
            </a:extLst>
          </p:cNvPr>
          <p:cNvSpPr>
            <a:spLocks noGrp="1"/>
          </p:cNvSpPr>
          <p:nvPr>
            <p:ph idx="13"/>
          </p:nvPr>
        </p:nvSpPr>
        <p:spPr>
          <a:xfrm>
            <a:off x="838200" y="2051220"/>
            <a:ext cx="10496550" cy="3821412"/>
          </a:xfrm>
          <a:prstGeom prst="rect">
            <a:avLst/>
          </a:prstGeom>
        </p:spPr>
        <p:txBody>
          <a:bodyPr>
            <a:normAutofit/>
          </a:bodyPr>
          <a:lstStyle>
            <a:lvl1pPr>
              <a:defRPr sz="2000">
                <a:solidFill>
                  <a:srgbClr val="323440"/>
                </a:solidFill>
                <a:latin typeface="+mj-lt"/>
              </a:defRPr>
            </a:lvl1pPr>
            <a:lvl2pPr>
              <a:defRPr sz="1800">
                <a:solidFill>
                  <a:srgbClr val="323440"/>
                </a:solidFill>
                <a:latin typeface="+mj-lt"/>
              </a:defRPr>
            </a:lvl2pPr>
            <a:lvl3pPr>
              <a:defRPr sz="1600">
                <a:solidFill>
                  <a:srgbClr val="323440"/>
                </a:solidFill>
                <a:latin typeface="+mj-lt"/>
              </a:defRPr>
            </a:lvl3pPr>
            <a:lvl4pPr>
              <a:defRPr sz="1400">
                <a:solidFill>
                  <a:srgbClr val="323440"/>
                </a:solidFill>
                <a:latin typeface="+mj-lt"/>
              </a:defRPr>
            </a:lvl4pPr>
            <a:lvl5pPr>
              <a:defRPr sz="1400">
                <a:solidFill>
                  <a:srgbClr val="323440"/>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26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BD43C55A-504F-4568-9BF0-2AD58A64700D}"/>
              </a:ext>
            </a:extLst>
          </p:cNvPr>
          <p:cNvSpPr>
            <a:spLocks noGrp="1"/>
          </p:cNvSpPr>
          <p:nvPr>
            <p:ph type="title"/>
          </p:nvPr>
        </p:nvSpPr>
        <p:spPr>
          <a:xfrm>
            <a:off x="838200" y="353809"/>
            <a:ext cx="10515600" cy="955675"/>
          </a:xfrm>
          <a:prstGeom prst="rect">
            <a:avLst/>
          </a:prstGeom>
        </p:spPr>
        <p:txBody>
          <a:bodyPr anchor="b">
            <a:normAutofit/>
          </a:bodyPr>
          <a:lstStyle>
            <a:lvl1pPr>
              <a:defRPr sz="3600" b="1" cap="all" baseline="0">
                <a:solidFill>
                  <a:srgbClr val="323440"/>
                </a:solidFill>
                <a:latin typeface="+mn-lt"/>
              </a:defRPr>
            </a:lvl1pPr>
          </a:lstStyle>
          <a:p>
            <a:r>
              <a:rPr lang="fr-FR"/>
              <a:t>Modifiez le style du titre</a:t>
            </a:r>
          </a:p>
        </p:txBody>
      </p:sp>
      <p:sp>
        <p:nvSpPr>
          <p:cNvPr id="15" name="Espace réservé du texte 2">
            <a:extLst>
              <a:ext uri="{FF2B5EF4-FFF2-40B4-BE49-F238E27FC236}">
                <a16:creationId xmlns:a16="http://schemas.microsoft.com/office/drawing/2014/main" id="{F863A57C-1D59-4B98-9AAD-FF7F8B362AAD}"/>
              </a:ext>
            </a:extLst>
          </p:cNvPr>
          <p:cNvSpPr>
            <a:spLocks noGrp="1"/>
          </p:cNvSpPr>
          <p:nvPr>
            <p:ph type="body" idx="1"/>
          </p:nvPr>
        </p:nvSpPr>
        <p:spPr>
          <a:xfrm>
            <a:off x="838200" y="1376360"/>
            <a:ext cx="10515600" cy="594006"/>
          </a:xfrm>
          <a:prstGeom prst="rect">
            <a:avLst/>
          </a:prstGeom>
        </p:spPr>
        <p:txBody>
          <a:bodyPr anchor="t">
            <a:normAutofit/>
          </a:bodyPr>
          <a:lstStyle>
            <a:lvl1pPr marL="0" indent="0">
              <a:buNone/>
              <a:defRPr sz="2000" b="0" cap="all" baseline="0">
                <a:solidFill>
                  <a:srgbClr val="DF2D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pied de page 4">
            <a:extLst>
              <a:ext uri="{FF2B5EF4-FFF2-40B4-BE49-F238E27FC236}">
                <a16:creationId xmlns:a16="http://schemas.microsoft.com/office/drawing/2014/main" id="{F3505DE1-8BC5-4F03-8BA0-BC971778D230}"/>
              </a:ext>
            </a:extLst>
          </p:cNvPr>
          <p:cNvSpPr>
            <a:spLocks noGrp="1"/>
          </p:cNvSpPr>
          <p:nvPr>
            <p:ph type="ftr" sz="quarter" idx="11"/>
          </p:nvPr>
        </p:nvSpPr>
        <p:spPr>
          <a:xfrm>
            <a:off x="4397829" y="6311900"/>
            <a:ext cx="7680457" cy="365125"/>
          </a:xfrm>
          <a:prstGeom prst="rect">
            <a:avLst/>
          </a:prstGeom>
        </p:spPr>
        <p:txBody>
          <a:bodyPr/>
          <a:lstStyle>
            <a:lvl1pPr algn="r">
              <a:defRPr sz="1200" cap="all" baseline="0">
                <a:solidFill>
                  <a:srgbClr val="DF2D42"/>
                </a:solidFill>
              </a:defRPr>
            </a:lvl1pPr>
          </a:lstStyle>
          <a:p>
            <a:r>
              <a:rPr lang="fr-FR"/>
              <a:t>LEXISNEXIS - LEXIS POLY - NOTICE DE VERSION PRODUIT </a:t>
            </a:r>
          </a:p>
        </p:txBody>
      </p:sp>
      <p:sp>
        <p:nvSpPr>
          <p:cNvPr id="17" name="Espace réservé de la date 3">
            <a:extLst>
              <a:ext uri="{FF2B5EF4-FFF2-40B4-BE49-F238E27FC236}">
                <a16:creationId xmlns:a16="http://schemas.microsoft.com/office/drawing/2014/main" id="{4A93E08A-7856-4CBE-AA42-5A4A5B05D959}"/>
              </a:ext>
            </a:extLst>
          </p:cNvPr>
          <p:cNvSpPr>
            <a:spLocks noGrp="1"/>
          </p:cNvSpPr>
          <p:nvPr>
            <p:ph type="dt" sz="half" idx="10"/>
          </p:nvPr>
        </p:nvSpPr>
        <p:spPr>
          <a:xfrm>
            <a:off x="142742" y="6311900"/>
            <a:ext cx="2743200" cy="365125"/>
          </a:xfrm>
          <a:prstGeom prst="rect">
            <a:avLst/>
          </a:prstGeom>
        </p:spPr>
        <p:txBody>
          <a:bodyPr/>
          <a:lstStyle>
            <a:lvl1pPr algn="l">
              <a:defRPr sz="1200" cap="all" baseline="0">
                <a:solidFill>
                  <a:srgbClr val="DF2D42"/>
                </a:solidFill>
              </a:defRPr>
            </a:lvl1pPr>
          </a:lstStyle>
          <a:p>
            <a:r>
              <a:rPr lang="fr-FR"/>
              <a:t>AVRIL 2021</a:t>
            </a:r>
          </a:p>
        </p:txBody>
      </p:sp>
      <p:sp>
        <p:nvSpPr>
          <p:cNvPr id="18" name="Espace réservé du numéro de diapositive 5">
            <a:extLst>
              <a:ext uri="{FF2B5EF4-FFF2-40B4-BE49-F238E27FC236}">
                <a16:creationId xmlns:a16="http://schemas.microsoft.com/office/drawing/2014/main" id="{5F0EE5F9-0738-4870-A38D-1CDBDE21B18A}"/>
              </a:ext>
            </a:extLst>
          </p:cNvPr>
          <p:cNvSpPr>
            <a:spLocks noGrp="1"/>
          </p:cNvSpPr>
          <p:nvPr>
            <p:ph type="sldNum" sz="quarter" idx="12"/>
          </p:nvPr>
        </p:nvSpPr>
        <p:spPr>
          <a:xfrm>
            <a:off x="142742" y="5946775"/>
            <a:ext cx="2743200" cy="365125"/>
          </a:xfrm>
          <a:prstGeom prst="rect">
            <a:avLst/>
          </a:prstGeom>
        </p:spPr>
        <p:txBody>
          <a:bodyPr/>
          <a:lstStyle>
            <a:lvl1pPr algn="l">
              <a:defRPr sz="1200" cap="all" baseline="0">
                <a:solidFill>
                  <a:srgbClr val="DF2D42"/>
                </a:solidFill>
              </a:defRPr>
            </a:lvl1pPr>
          </a:lstStyle>
          <a:p>
            <a:fld id="{CE2CA558-F8B2-4A45-9D98-6D6DAC54E46D}" type="slidenum">
              <a:rPr lang="fr-FR" smtClean="0"/>
              <a:pPr/>
              <a:t>‹N°›</a:t>
            </a:fld>
            <a:endParaRPr lang="fr-FR"/>
          </a:p>
        </p:txBody>
      </p:sp>
    </p:spTree>
    <p:extLst>
      <p:ext uri="{BB962C8B-B14F-4D97-AF65-F5344CB8AC3E}">
        <p14:creationId xmlns:p14="http://schemas.microsoft.com/office/powerpoint/2010/main" val="348937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Espace réservé du pied de page 4">
            <a:extLst>
              <a:ext uri="{FF2B5EF4-FFF2-40B4-BE49-F238E27FC236}">
                <a16:creationId xmlns:a16="http://schemas.microsoft.com/office/drawing/2014/main" id="{DAC83E56-7B9C-40CE-B056-084C79D7528D}"/>
              </a:ext>
            </a:extLst>
          </p:cNvPr>
          <p:cNvSpPr>
            <a:spLocks noGrp="1"/>
          </p:cNvSpPr>
          <p:nvPr>
            <p:ph type="ftr" sz="quarter" idx="3"/>
          </p:nvPr>
        </p:nvSpPr>
        <p:spPr>
          <a:xfrm>
            <a:off x="4397829" y="6311900"/>
            <a:ext cx="7680457" cy="365125"/>
          </a:xfrm>
          <a:prstGeom prst="rect">
            <a:avLst/>
          </a:prstGeom>
        </p:spPr>
        <p:txBody>
          <a:bodyPr/>
          <a:lstStyle>
            <a:lvl1pPr algn="r">
              <a:defRPr sz="1400" cap="all" baseline="0">
                <a:solidFill>
                  <a:srgbClr val="949494"/>
                </a:solidFill>
                <a:latin typeface="+mj-lt"/>
              </a:defRPr>
            </a:lvl1pPr>
          </a:lstStyle>
          <a:p>
            <a:r>
              <a:rPr lang="fr-FR"/>
              <a:t>LEXISNEXIS - LEXIS POLY - NOTICE DE VERSION PRODUIT </a:t>
            </a:r>
          </a:p>
        </p:txBody>
      </p:sp>
      <p:sp>
        <p:nvSpPr>
          <p:cNvPr id="14" name="Espace réservé de la date 3">
            <a:extLst>
              <a:ext uri="{FF2B5EF4-FFF2-40B4-BE49-F238E27FC236}">
                <a16:creationId xmlns:a16="http://schemas.microsoft.com/office/drawing/2014/main" id="{C5B36BEC-78DF-45C1-9CC8-8A6E9808A55C}"/>
              </a:ext>
            </a:extLst>
          </p:cNvPr>
          <p:cNvSpPr>
            <a:spLocks noGrp="1"/>
          </p:cNvSpPr>
          <p:nvPr>
            <p:ph type="dt" sz="half" idx="2"/>
          </p:nvPr>
        </p:nvSpPr>
        <p:spPr>
          <a:xfrm>
            <a:off x="142742" y="6311900"/>
            <a:ext cx="2743200" cy="365125"/>
          </a:xfrm>
          <a:prstGeom prst="rect">
            <a:avLst/>
          </a:prstGeom>
        </p:spPr>
        <p:txBody>
          <a:bodyPr/>
          <a:lstStyle>
            <a:lvl1pPr algn="l">
              <a:defRPr sz="1400" cap="all" baseline="0">
                <a:solidFill>
                  <a:srgbClr val="949494"/>
                </a:solidFill>
                <a:latin typeface="+mj-lt"/>
              </a:defRPr>
            </a:lvl1pPr>
          </a:lstStyle>
          <a:p>
            <a:r>
              <a:rPr lang="fr-FR"/>
              <a:t>AVRIL 2021</a:t>
            </a:r>
          </a:p>
        </p:txBody>
      </p:sp>
      <p:sp>
        <p:nvSpPr>
          <p:cNvPr id="15" name="Espace réservé du numéro de diapositive 5">
            <a:extLst>
              <a:ext uri="{FF2B5EF4-FFF2-40B4-BE49-F238E27FC236}">
                <a16:creationId xmlns:a16="http://schemas.microsoft.com/office/drawing/2014/main" id="{7B18AA13-2402-41B1-B307-4D85A25B502C}"/>
              </a:ext>
            </a:extLst>
          </p:cNvPr>
          <p:cNvSpPr>
            <a:spLocks noGrp="1"/>
          </p:cNvSpPr>
          <p:nvPr>
            <p:ph type="sldNum" sz="quarter" idx="4"/>
          </p:nvPr>
        </p:nvSpPr>
        <p:spPr>
          <a:xfrm>
            <a:off x="142742" y="5946775"/>
            <a:ext cx="2743200" cy="365125"/>
          </a:xfrm>
          <a:prstGeom prst="rect">
            <a:avLst/>
          </a:prstGeom>
        </p:spPr>
        <p:txBody>
          <a:bodyPr/>
          <a:lstStyle>
            <a:lvl1pPr algn="l">
              <a:defRPr sz="1400" cap="all" baseline="0">
                <a:solidFill>
                  <a:srgbClr val="323440"/>
                </a:solidFill>
                <a:latin typeface="+mj-lt"/>
              </a:defRPr>
            </a:lvl1pPr>
          </a:lstStyle>
          <a:p>
            <a:fld id="{CE2CA558-F8B2-4A45-9D98-6D6DAC54E46D}" type="slidenum">
              <a:rPr lang="fr-FR" smtClean="0"/>
              <a:pPr/>
              <a:t>‹N°›</a:t>
            </a:fld>
            <a:endParaRPr lang="fr-FR"/>
          </a:p>
        </p:txBody>
      </p:sp>
    </p:spTree>
    <p:extLst>
      <p:ext uri="{BB962C8B-B14F-4D97-AF65-F5344CB8AC3E}">
        <p14:creationId xmlns:p14="http://schemas.microsoft.com/office/powerpoint/2010/main" val="295105357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51" r:id="rId5"/>
    <p:sldLayoutId id="2147483652" r:id="rId6"/>
    <p:sldLayoutId id="2147483664" r:id="rId7"/>
    <p:sldLayoutId id="2147483662" r:id="rId8"/>
    <p:sldLayoutId id="2147483653" r:id="rId9"/>
    <p:sldLayoutId id="2147483661" r:id="rId10"/>
  </p:sldLayoutIdLst>
  <p:hf hdr="0"/>
  <p:txStyles>
    <p:titleStyle>
      <a:lvl1pPr algn="l" defTabSz="914400" rtl="0" eaLnBrk="1" latinLnBrk="0" hangingPunct="1">
        <a:lnSpc>
          <a:spcPct val="90000"/>
        </a:lnSpc>
        <a:spcBef>
          <a:spcPct val="0"/>
        </a:spcBef>
        <a:buNone/>
        <a:defRPr sz="3600" b="1" kern="1200">
          <a:solidFill>
            <a:srgbClr val="32344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2344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344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2344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2344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2344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ssistance.lexisnexis.fr/hc/fr/sections/360002107451-Lexis-Poly-Installation"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4638F-83B6-453E-A605-3863EE63F0B2}"/>
              </a:ext>
            </a:extLst>
          </p:cNvPr>
          <p:cNvSpPr>
            <a:spLocks noGrp="1"/>
          </p:cNvSpPr>
          <p:nvPr>
            <p:ph type="ctrTitle"/>
          </p:nvPr>
        </p:nvSpPr>
        <p:spPr/>
        <p:txBody>
          <a:bodyPr/>
          <a:lstStyle/>
          <a:p>
            <a:r>
              <a:rPr lang="fr-FR"/>
              <a:t>LEXIS POLY</a:t>
            </a:r>
          </a:p>
        </p:txBody>
      </p:sp>
      <p:sp>
        <p:nvSpPr>
          <p:cNvPr id="3" name="Sous-titre 2">
            <a:extLst>
              <a:ext uri="{FF2B5EF4-FFF2-40B4-BE49-F238E27FC236}">
                <a16:creationId xmlns:a16="http://schemas.microsoft.com/office/drawing/2014/main" id="{B71D7DB3-0114-41B1-86AF-026F9C5F137A}"/>
              </a:ext>
            </a:extLst>
          </p:cNvPr>
          <p:cNvSpPr>
            <a:spLocks noGrp="1"/>
          </p:cNvSpPr>
          <p:nvPr>
            <p:ph type="subTitle" idx="1"/>
          </p:nvPr>
        </p:nvSpPr>
        <p:spPr/>
        <p:txBody>
          <a:bodyPr>
            <a:normAutofit/>
          </a:bodyPr>
          <a:lstStyle/>
          <a:p>
            <a:r>
              <a:rPr lang="fr-FR" dirty="0"/>
              <a:t>Notice produit : Version avril 2024</a:t>
            </a:r>
          </a:p>
          <a:p>
            <a:r>
              <a:rPr lang="fr-FR" dirty="0"/>
              <a:t>LEXIS POLYOFFICE | LEXIS POLYACTE</a:t>
            </a:r>
          </a:p>
        </p:txBody>
      </p:sp>
    </p:spTree>
    <p:extLst>
      <p:ext uri="{BB962C8B-B14F-4D97-AF65-F5344CB8AC3E}">
        <p14:creationId xmlns:p14="http://schemas.microsoft.com/office/powerpoint/2010/main" val="405280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gestion des droits sur les sous-parapheurs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10</a:t>
            </a:fld>
            <a:endParaRPr lang="fr-FR"/>
          </a:p>
        </p:txBody>
      </p:sp>
      <p:sp>
        <p:nvSpPr>
          <p:cNvPr id="8" name="Espace réservé du contenu 7">
            <a:extLst>
              <a:ext uri="{FF2B5EF4-FFF2-40B4-BE49-F238E27FC236}">
                <a16:creationId xmlns:a16="http://schemas.microsoft.com/office/drawing/2014/main" id="{2D48A717-D6D2-434A-9B33-F1DB584274A1}"/>
              </a:ext>
            </a:extLst>
          </p:cNvPr>
          <p:cNvSpPr>
            <a:spLocks noGrp="1"/>
          </p:cNvSpPr>
          <p:nvPr>
            <p:ph idx="1"/>
          </p:nvPr>
        </p:nvSpPr>
        <p:spPr/>
        <p:txBody>
          <a:bodyPr lIns="91440" tIns="45720" rIns="91440" bIns="45720" anchor="t">
            <a:normAutofit/>
          </a:bodyPr>
          <a:lstStyle/>
          <a:p>
            <a:pPr marL="0" indent="0">
              <a:buNone/>
            </a:pPr>
            <a:r>
              <a:rPr lang="fr-FR" dirty="0"/>
              <a:t>« Bénéficiez d’un gestion avancée des droits sur l’administration des sous parapheurs afin de sécuriser vos données. »</a:t>
            </a: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Le parapheur</a:t>
            </a:r>
          </a:p>
          <a:p>
            <a:r>
              <a:rPr lang="fr-FR" dirty="0"/>
              <a:t>1/3</a:t>
            </a:r>
          </a:p>
        </p:txBody>
      </p:sp>
      <p:sp>
        <p:nvSpPr>
          <p:cNvPr id="6" name="Rectangle 5">
            <a:extLst>
              <a:ext uri="{FF2B5EF4-FFF2-40B4-BE49-F238E27FC236}">
                <a16:creationId xmlns:a16="http://schemas.microsoft.com/office/drawing/2014/main" id="{F10A2720-2045-4063-8EB2-2DAF562FE4A1}"/>
              </a:ext>
            </a:extLst>
          </p:cNvPr>
          <p:cNvSpPr/>
          <p:nvPr/>
        </p:nvSpPr>
        <p:spPr>
          <a:xfrm>
            <a:off x="6915150" y="3683000"/>
            <a:ext cx="103505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FF26A697-26BE-4090-BA42-AD2E4892B019}"/>
              </a:ext>
            </a:extLst>
          </p:cNvPr>
          <p:cNvPicPr>
            <a:picLocks noChangeAspect="1"/>
          </p:cNvPicPr>
          <p:nvPr/>
        </p:nvPicPr>
        <p:blipFill>
          <a:blip r:embed="rId2"/>
          <a:stretch>
            <a:fillRect/>
          </a:stretch>
        </p:blipFill>
        <p:spPr>
          <a:xfrm>
            <a:off x="4419013" y="1392727"/>
            <a:ext cx="7640223" cy="4106620"/>
          </a:xfrm>
          <a:prstGeom prst="rect">
            <a:avLst/>
          </a:prstGeom>
        </p:spPr>
      </p:pic>
    </p:spTree>
    <p:extLst>
      <p:ext uri="{BB962C8B-B14F-4D97-AF65-F5344CB8AC3E}">
        <p14:creationId xmlns:p14="http://schemas.microsoft.com/office/powerpoint/2010/main" val="292705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gestion des droits sur les sous-parapheurs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11</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Le parapheur</a:t>
            </a:r>
          </a:p>
          <a:p>
            <a:r>
              <a:rPr lang="fr-FR" dirty="0"/>
              <a:t>2/3</a:t>
            </a:r>
          </a:p>
        </p:txBody>
      </p:sp>
      <p:sp>
        <p:nvSpPr>
          <p:cNvPr id="14" name="ZoneTexte 13">
            <a:extLst>
              <a:ext uri="{FF2B5EF4-FFF2-40B4-BE49-F238E27FC236}">
                <a16:creationId xmlns:a16="http://schemas.microsoft.com/office/drawing/2014/main" id="{AC9D5E39-03A8-43B6-AE4D-407FE674FBB4}"/>
              </a:ext>
            </a:extLst>
          </p:cNvPr>
          <p:cNvSpPr txBox="1"/>
          <p:nvPr/>
        </p:nvSpPr>
        <p:spPr>
          <a:xfrm>
            <a:off x="5200649" y="4205100"/>
            <a:ext cx="6229935" cy="1754326"/>
          </a:xfrm>
          <a:prstGeom prst="rect">
            <a:avLst/>
          </a:prstGeom>
          <a:noFill/>
        </p:spPr>
        <p:txBody>
          <a:bodyPr wrap="square" rtlCol="0">
            <a:spAutoFit/>
          </a:bodyPr>
          <a:lstStyle/>
          <a:p>
            <a:r>
              <a:rPr lang="fr-FR" sz="1200" dirty="0"/>
              <a:t>Vous pouvez gérer les droits d’accès Lexis Poly à chacun de vos collaborateurs déclarés au sein de votre solution. Pour se faire, cliquez sur </a:t>
            </a:r>
            <a:r>
              <a:rPr lang="fr-FR" sz="1200" b="1" dirty="0">
                <a:solidFill>
                  <a:srgbClr val="FF0000"/>
                </a:solidFill>
              </a:rPr>
              <a:t>Droits d’accès </a:t>
            </a:r>
            <a:r>
              <a:rPr lang="fr-FR" sz="1200" dirty="0"/>
              <a:t>dans le menu </a:t>
            </a:r>
            <a:r>
              <a:rPr lang="fr-FR" sz="1200" b="1" dirty="0">
                <a:solidFill>
                  <a:srgbClr val="FF0000"/>
                </a:solidFill>
              </a:rPr>
              <a:t>Configuration</a:t>
            </a:r>
            <a:r>
              <a:rPr lang="fr-FR" sz="1200" dirty="0"/>
              <a:t> en bas de page. Dans </a:t>
            </a:r>
            <a:r>
              <a:rPr lang="fr-FR" sz="1200" b="1" dirty="0">
                <a:solidFill>
                  <a:srgbClr val="FF0000"/>
                </a:solidFill>
              </a:rPr>
              <a:t>Droits d’accès général</a:t>
            </a:r>
            <a:r>
              <a:rPr lang="fr-FR" sz="1200" dirty="0"/>
              <a:t>, sélectionnez un collaborateur.</a:t>
            </a:r>
          </a:p>
          <a:p>
            <a:endParaRPr lang="fr-FR" sz="1200" dirty="0"/>
          </a:p>
          <a:p>
            <a:r>
              <a:rPr lang="fr-FR" sz="1200" dirty="0"/>
              <a:t>Pour une meilleure lecture des droits accessibles depuis cette page, les droits disponibles sont ventilés par thèmes. Chacun de ces thèmes peut être plié ou déplié en fonction de votre besoin.</a:t>
            </a:r>
          </a:p>
          <a:p>
            <a:endParaRPr lang="fr-FR" sz="1200" dirty="0"/>
          </a:p>
          <a:p>
            <a:r>
              <a:rPr lang="fr-FR" sz="1200" dirty="0"/>
              <a:t>Retrouvez ainsi les droits associés : aux dossiers, au module E-Barreau, au module Finances, au parapheurs et sous parapheurs, au fiches personnes, au tableau de bord et d’autres modules.</a:t>
            </a:r>
          </a:p>
        </p:txBody>
      </p:sp>
      <p:pic>
        <p:nvPicPr>
          <p:cNvPr id="16" name="Image 15">
            <a:extLst>
              <a:ext uri="{FF2B5EF4-FFF2-40B4-BE49-F238E27FC236}">
                <a16:creationId xmlns:a16="http://schemas.microsoft.com/office/drawing/2014/main" id="{1F0B3B47-F29E-42A4-A7DB-9749CD1F892E}"/>
              </a:ext>
            </a:extLst>
          </p:cNvPr>
          <p:cNvPicPr>
            <a:picLocks noChangeAspect="1"/>
          </p:cNvPicPr>
          <p:nvPr/>
        </p:nvPicPr>
        <p:blipFill>
          <a:blip r:embed="rId2"/>
          <a:stretch>
            <a:fillRect/>
          </a:stretch>
        </p:blipFill>
        <p:spPr>
          <a:xfrm>
            <a:off x="5200646" y="500062"/>
            <a:ext cx="6229937" cy="3348592"/>
          </a:xfrm>
          <a:prstGeom prst="rect">
            <a:avLst/>
          </a:prstGeom>
        </p:spPr>
      </p:pic>
    </p:spTree>
    <p:extLst>
      <p:ext uri="{BB962C8B-B14F-4D97-AF65-F5344CB8AC3E}">
        <p14:creationId xmlns:p14="http://schemas.microsoft.com/office/powerpoint/2010/main" val="178817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gestion des droits sur les sous-parapheurs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12</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Le parapheur</a:t>
            </a:r>
          </a:p>
          <a:p>
            <a:r>
              <a:rPr lang="fr-FR" dirty="0"/>
              <a:t>3/3</a:t>
            </a:r>
          </a:p>
        </p:txBody>
      </p:sp>
      <p:sp>
        <p:nvSpPr>
          <p:cNvPr id="6" name="Rectangle 5">
            <a:extLst>
              <a:ext uri="{FF2B5EF4-FFF2-40B4-BE49-F238E27FC236}">
                <a16:creationId xmlns:a16="http://schemas.microsoft.com/office/drawing/2014/main" id="{F10A2720-2045-4063-8EB2-2DAF562FE4A1}"/>
              </a:ext>
            </a:extLst>
          </p:cNvPr>
          <p:cNvSpPr/>
          <p:nvPr/>
        </p:nvSpPr>
        <p:spPr>
          <a:xfrm>
            <a:off x="6915150" y="3683000"/>
            <a:ext cx="103505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C2E5655-23B6-43D5-B794-77AC25B9DF49}"/>
              </a:ext>
            </a:extLst>
          </p:cNvPr>
          <p:cNvPicPr>
            <a:picLocks noChangeAspect="1"/>
          </p:cNvPicPr>
          <p:nvPr/>
        </p:nvPicPr>
        <p:blipFill>
          <a:blip r:embed="rId2"/>
          <a:stretch>
            <a:fillRect/>
          </a:stretch>
        </p:blipFill>
        <p:spPr>
          <a:xfrm>
            <a:off x="5200647" y="500062"/>
            <a:ext cx="6229937" cy="3348591"/>
          </a:xfrm>
          <a:prstGeom prst="rect">
            <a:avLst/>
          </a:prstGeom>
        </p:spPr>
      </p:pic>
      <p:sp>
        <p:nvSpPr>
          <p:cNvPr id="11" name="ZoneTexte 10">
            <a:extLst>
              <a:ext uri="{FF2B5EF4-FFF2-40B4-BE49-F238E27FC236}">
                <a16:creationId xmlns:a16="http://schemas.microsoft.com/office/drawing/2014/main" id="{1FB3A353-C820-406F-B6BE-80F550A53036}"/>
              </a:ext>
            </a:extLst>
          </p:cNvPr>
          <p:cNvSpPr txBox="1"/>
          <p:nvPr/>
        </p:nvSpPr>
        <p:spPr>
          <a:xfrm>
            <a:off x="5200649" y="4205100"/>
            <a:ext cx="6229935" cy="1938992"/>
          </a:xfrm>
          <a:prstGeom prst="rect">
            <a:avLst/>
          </a:prstGeom>
          <a:noFill/>
        </p:spPr>
        <p:txBody>
          <a:bodyPr wrap="square" rtlCol="0">
            <a:spAutoFit/>
          </a:bodyPr>
          <a:lstStyle/>
          <a:p>
            <a:r>
              <a:rPr lang="fr-FR" sz="1200" dirty="0"/>
              <a:t>Les droits d’accès aux opérations associées aux sous parapheurs sont complétées afin de répondre aux demandes d’administration.</a:t>
            </a:r>
          </a:p>
          <a:p>
            <a:pPr marL="171450" indent="-171450">
              <a:buFontTx/>
              <a:buChar char="-"/>
            </a:pPr>
            <a:r>
              <a:rPr lang="fr-FR" sz="1200" b="1" dirty="0">
                <a:solidFill>
                  <a:srgbClr val="FF0000"/>
                </a:solidFill>
              </a:rPr>
              <a:t>Accès à la corbeille</a:t>
            </a:r>
            <a:r>
              <a:rPr lang="fr-FR" sz="1200" dirty="0"/>
              <a:t> : accéder aux documents récemment supprimés</a:t>
            </a:r>
          </a:p>
          <a:p>
            <a:pPr marL="171450" indent="-171450">
              <a:buFontTx/>
              <a:buChar char="-"/>
            </a:pPr>
            <a:r>
              <a:rPr lang="fr-FR" sz="1200" b="1" dirty="0">
                <a:solidFill>
                  <a:srgbClr val="FF0000"/>
                </a:solidFill>
              </a:rPr>
              <a:t>Verrouiller le premier niveau d’arborescence des parapheurs </a:t>
            </a:r>
            <a:r>
              <a:rPr lang="fr-FR" sz="1200" dirty="0"/>
              <a:t>: modification des sous parapheurs à la racine impossible</a:t>
            </a:r>
          </a:p>
          <a:p>
            <a:pPr marL="171450" indent="-171450">
              <a:buFontTx/>
              <a:buChar char="-"/>
            </a:pPr>
            <a:r>
              <a:rPr lang="fr-FR" sz="1200" b="1" dirty="0">
                <a:solidFill>
                  <a:srgbClr val="FF0000"/>
                </a:solidFill>
              </a:rPr>
              <a:t>Créer &amp; Renommer</a:t>
            </a:r>
            <a:r>
              <a:rPr lang="fr-FR" sz="1200" dirty="0"/>
              <a:t> : créer des sous parapheurs et possibilité de les renommer</a:t>
            </a:r>
          </a:p>
          <a:p>
            <a:pPr marL="171450" indent="-171450">
              <a:buFontTx/>
              <a:buChar char="-"/>
            </a:pPr>
            <a:r>
              <a:rPr lang="fr-FR" sz="1200" b="1" dirty="0">
                <a:solidFill>
                  <a:srgbClr val="FF0000"/>
                </a:solidFill>
              </a:rPr>
              <a:t>Déplacer</a:t>
            </a:r>
            <a:r>
              <a:rPr lang="fr-FR" sz="1200" dirty="0"/>
              <a:t> : déplacer les sous parapheurs </a:t>
            </a:r>
          </a:p>
          <a:p>
            <a:pPr marL="171450" indent="-171450">
              <a:buFontTx/>
              <a:buChar char="-"/>
            </a:pPr>
            <a:r>
              <a:rPr lang="fr-FR" sz="1200" b="1" dirty="0">
                <a:solidFill>
                  <a:srgbClr val="FF0000"/>
                </a:solidFill>
              </a:rPr>
              <a:t>Supprimer</a:t>
            </a:r>
            <a:r>
              <a:rPr lang="fr-FR" sz="1200" dirty="0"/>
              <a:t> : supprimer définitivement un sous parapheur et son contenu</a:t>
            </a:r>
          </a:p>
          <a:p>
            <a:pPr marL="171450" indent="-171450">
              <a:buFontTx/>
              <a:buChar char="-"/>
            </a:pPr>
            <a:endParaRPr lang="fr-FR" sz="1200" dirty="0"/>
          </a:p>
          <a:p>
            <a:endParaRPr lang="fr-FR" sz="1200" dirty="0"/>
          </a:p>
        </p:txBody>
      </p:sp>
    </p:spTree>
    <p:extLst>
      <p:ext uri="{BB962C8B-B14F-4D97-AF65-F5344CB8AC3E}">
        <p14:creationId xmlns:p14="http://schemas.microsoft.com/office/powerpoint/2010/main" val="310954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a:bodyPr>
          <a:lstStyle/>
          <a:p>
            <a:r>
              <a:rPr lang="fr-FR" dirty="0"/>
              <a:t>La mise à jour du formulaire 2759</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13</a:t>
            </a:fld>
            <a:endParaRPr lang="fr-FR"/>
          </a:p>
        </p:txBody>
      </p:sp>
      <p:sp>
        <p:nvSpPr>
          <p:cNvPr id="8" name="Espace réservé du contenu 7">
            <a:extLst>
              <a:ext uri="{FF2B5EF4-FFF2-40B4-BE49-F238E27FC236}">
                <a16:creationId xmlns:a16="http://schemas.microsoft.com/office/drawing/2014/main" id="{2D48A717-D6D2-434A-9B33-F1DB584274A1}"/>
              </a:ext>
            </a:extLst>
          </p:cNvPr>
          <p:cNvSpPr>
            <a:spLocks noGrp="1"/>
          </p:cNvSpPr>
          <p:nvPr>
            <p:ph idx="1"/>
          </p:nvPr>
        </p:nvSpPr>
        <p:spPr/>
        <p:txBody>
          <a:bodyPr lIns="91440" tIns="45720" rIns="91440" bIns="45720" anchor="t">
            <a:normAutofit/>
          </a:bodyPr>
          <a:lstStyle/>
          <a:p>
            <a:pPr marL="0" indent="0">
              <a:buNone/>
            </a:pPr>
            <a:r>
              <a:rPr lang="fr-FR" dirty="0"/>
              <a:t>« Accédez à un formulaire 2759 à jour des dernières réglementations. »</a:t>
            </a: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Les formulaires</a:t>
            </a:r>
          </a:p>
          <a:p>
            <a:r>
              <a:rPr lang="fr-FR" dirty="0"/>
              <a:t>1/1</a:t>
            </a:r>
          </a:p>
        </p:txBody>
      </p:sp>
      <p:sp>
        <p:nvSpPr>
          <p:cNvPr id="6" name="Rectangle 5">
            <a:extLst>
              <a:ext uri="{FF2B5EF4-FFF2-40B4-BE49-F238E27FC236}">
                <a16:creationId xmlns:a16="http://schemas.microsoft.com/office/drawing/2014/main" id="{F10A2720-2045-4063-8EB2-2DAF562FE4A1}"/>
              </a:ext>
            </a:extLst>
          </p:cNvPr>
          <p:cNvSpPr/>
          <p:nvPr/>
        </p:nvSpPr>
        <p:spPr>
          <a:xfrm>
            <a:off x="5916930" y="4330700"/>
            <a:ext cx="1497542"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23C530C-A342-440D-A598-05B9D3343F4B}"/>
              </a:ext>
            </a:extLst>
          </p:cNvPr>
          <p:cNvSpPr txBox="1"/>
          <p:nvPr/>
        </p:nvSpPr>
        <p:spPr>
          <a:xfrm>
            <a:off x="4419600" y="5579823"/>
            <a:ext cx="7658686" cy="830997"/>
          </a:xfrm>
          <a:prstGeom prst="rect">
            <a:avLst/>
          </a:prstGeom>
          <a:noFill/>
        </p:spPr>
        <p:txBody>
          <a:bodyPr wrap="square" rtlCol="0">
            <a:spAutoFit/>
          </a:bodyPr>
          <a:lstStyle/>
          <a:p>
            <a:r>
              <a:rPr lang="fr-FR" sz="1200" b="1" dirty="0"/>
              <a:t>Bénéficiez de la mise à disposition du formulaire 2759 avec l’aide à la saisie de vos données de votre dossier.</a:t>
            </a:r>
          </a:p>
          <a:p>
            <a:r>
              <a:rPr lang="fr-FR" sz="1200" dirty="0"/>
              <a:t>Les opérations concernées : cession, donation, démembrement et remembrement. Le formulaire sauvegardé dans votre parapheur reste éditable.</a:t>
            </a:r>
          </a:p>
          <a:p>
            <a:endParaRPr lang="fr-FR" sz="1200" dirty="0"/>
          </a:p>
        </p:txBody>
      </p:sp>
      <p:pic>
        <p:nvPicPr>
          <p:cNvPr id="12" name="Image 11">
            <a:extLst>
              <a:ext uri="{FF2B5EF4-FFF2-40B4-BE49-F238E27FC236}">
                <a16:creationId xmlns:a16="http://schemas.microsoft.com/office/drawing/2014/main" id="{80016A26-EB87-40C7-ACA7-1A9991645D98}"/>
              </a:ext>
            </a:extLst>
          </p:cNvPr>
          <p:cNvPicPr>
            <a:picLocks noChangeAspect="1"/>
          </p:cNvPicPr>
          <p:nvPr/>
        </p:nvPicPr>
        <p:blipFill>
          <a:blip r:embed="rId2"/>
          <a:stretch>
            <a:fillRect/>
          </a:stretch>
        </p:blipFill>
        <p:spPr>
          <a:xfrm>
            <a:off x="4419013" y="1392727"/>
            <a:ext cx="7640222" cy="4106619"/>
          </a:xfrm>
          <a:prstGeom prst="rect">
            <a:avLst/>
          </a:prstGeom>
        </p:spPr>
      </p:pic>
    </p:spTree>
    <p:extLst>
      <p:ext uri="{BB962C8B-B14F-4D97-AF65-F5344CB8AC3E}">
        <p14:creationId xmlns:p14="http://schemas.microsoft.com/office/powerpoint/2010/main" val="280466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a:bodyPr>
          <a:lstStyle/>
          <a:p>
            <a:r>
              <a:rPr lang="fr-FR" dirty="0"/>
              <a:t>La déclaration des liens familiaux</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14</a:t>
            </a:fld>
            <a:endParaRPr lang="fr-FR"/>
          </a:p>
        </p:txBody>
      </p:sp>
      <p:sp>
        <p:nvSpPr>
          <p:cNvPr id="8" name="Espace réservé du contenu 7">
            <a:extLst>
              <a:ext uri="{FF2B5EF4-FFF2-40B4-BE49-F238E27FC236}">
                <a16:creationId xmlns:a16="http://schemas.microsoft.com/office/drawing/2014/main" id="{2D48A717-D6D2-434A-9B33-F1DB584274A1}"/>
              </a:ext>
            </a:extLst>
          </p:cNvPr>
          <p:cNvSpPr>
            <a:spLocks noGrp="1"/>
          </p:cNvSpPr>
          <p:nvPr>
            <p:ph idx="1"/>
          </p:nvPr>
        </p:nvSpPr>
        <p:spPr/>
        <p:txBody>
          <a:bodyPr lIns="91440" tIns="45720" rIns="91440" bIns="45720" anchor="t">
            <a:normAutofit/>
          </a:bodyPr>
          <a:lstStyle/>
          <a:p>
            <a:pPr marL="0" indent="0">
              <a:buNone/>
            </a:pPr>
            <a:r>
              <a:rPr lang="fr-FR" dirty="0"/>
              <a:t>« Complétez automatiquement vos formulaires et actes avec les liens de parentés. »</a:t>
            </a: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Les fiches personnes</a:t>
            </a:r>
          </a:p>
          <a:p>
            <a:r>
              <a:rPr lang="fr-FR" dirty="0"/>
              <a:t>1/2</a:t>
            </a:r>
          </a:p>
        </p:txBody>
      </p:sp>
      <p:sp>
        <p:nvSpPr>
          <p:cNvPr id="6" name="Rectangle 5">
            <a:extLst>
              <a:ext uri="{FF2B5EF4-FFF2-40B4-BE49-F238E27FC236}">
                <a16:creationId xmlns:a16="http://schemas.microsoft.com/office/drawing/2014/main" id="{F10A2720-2045-4063-8EB2-2DAF562FE4A1}"/>
              </a:ext>
            </a:extLst>
          </p:cNvPr>
          <p:cNvSpPr/>
          <p:nvPr/>
        </p:nvSpPr>
        <p:spPr>
          <a:xfrm>
            <a:off x="6915150" y="3683000"/>
            <a:ext cx="103505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9626C2A1-BB18-4006-A76A-0DD55F3044A0}"/>
              </a:ext>
            </a:extLst>
          </p:cNvPr>
          <p:cNvPicPr>
            <a:picLocks noChangeAspect="1"/>
          </p:cNvPicPr>
          <p:nvPr/>
        </p:nvPicPr>
        <p:blipFill>
          <a:blip r:embed="rId2"/>
          <a:stretch>
            <a:fillRect/>
          </a:stretch>
        </p:blipFill>
        <p:spPr>
          <a:xfrm>
            <a:off x="4409782" y="1358654"/>
            <a:ext cx="7678322" cy="4127098"/>
          </a:xfrm>
          <a:prstGeom prst="rect">
            <a:avLst/>
          </a:prstGeom>
        </p:spPr>
      </p:pic>
      <p:sp>
        <p:nvSpPr>
          <p:cNvPr id="11" name="ZoneTexte 10">
            <a:extLst>
              <a:ext uri="{FF2B5EF4-FFF2-40B4-BE49-F238E27FC236}">
                <a16:creationId xmlns:a16="http://schemas.microsoft.com/office/drawing/2014/main" id="{C8F7FA5C-A419-4300-B384-8FACB8290716}"/>
              </a:ext>
            </a:extLst>
          </p:cNvPr>
          <p:cNvSpPr txBox="1"/>
          <p:nvPr/>
        </p:nvSpPr>
        <p:spPr>
          <a:xfrm>
            <a:off x="4419600" y="5579823"/>
            <a:ext cx="7658686" cy="646331"/>
          </a:xfrm>
          <a:prstGeom prst="rect">
            <a:avLst/>
          </a:prstGeom>
          <a:noFill/>
        </p:spPr>
        <p:txBody>
          <a:bodyPr wrap="square" rtlCol="0">
            <a:spAutoFit/>
          </a:bodyPr>
          <a:lstStyle/>
          <a:p>
            <a:r>
              <a:rPr lang="fr-FR" sz="1200" b="1" dirty="0"/>
              <a:t>Déclarez les liens de parenté entre les personnes</a:t>
            </a:r>
          </a:p>
          <a:p>
            <a:r>
              <a:rPr lang="fr-FR" sz="1200" dirty="0"/>
              <a:t>Les formulaires et rédaction de vos actes récupéreront automatiquement ces informations pour plus d’efficacité.</a:t>
            </a:r>
          </a:p>
          <a:p>
            <a:endParaRPr lang="fr-FR" sz="1200" dirty="0"/>
          </a:p>
        </p:txBody>
      </p:sp>
    </p:spTree>
    <p:extLst>
      <p:ext uri="{BB962C8B-B14F-4D97-AF65-F5344CB8AC3E}">
        <p14:creationId xmlns:p14="http://schemas.microsoft.com/office/powerpoint/2010/main" val="392805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8C542DF-2836-4392-AB3F-61E9C947D516}"/>
              </a:ext>
            </a:extLst>
          </p:cNvPr>
          <p:cNvSpPr>
            <a:spLocks noGrp="1"/>
          </p:cNvSpPr>
          <p:nvPr>
            <p:ph type="title"/>
          </p:nvPr>
        </p:nvSpPr>
        <p:spPr/>
        <p:txBody>
          <a:bodyPr/>
          <a:lstStyle/>
          <a:p>
            <a:r>
              <a:rPr lang="fr-FR"/>
              <a:t>MISE A JOUR DE VOTRE PRODUIT</a:t>
            </a:r>
          </a:p>
        </p:txBody>
      </p:sp>
      <p:sp>
        <p:nvSpPr>
          <p:cNvPr id="10" name="Espace réservé du texte 9">
            <a:extLst>
              <a:ext uri="{FF2B5EF4-FFF2-40B4-BE49-F238E27FC236}">
                <a16:creationId xmlns:a16="http://schemas.microsoft.com/office/drawing/2014/main" id="{00B9767F-035F-4E8E-9939-FB5C35058E30}"/>
              </a:ext>
            </a:extLst>
          </p:cNvPr>
          <p:cNvSpPr>
            <a:spLocks noGrp="1"/>
          </p:cNvSpPr>
          <p:nvPr>
            <p:ph type="body" idx="1"/>
          </p:nvPr>
        </p:nvSpPr>
        <p:spPr/>
        <p:txBody>
          <a:bodyPr>
            <a:normAutofit/>
          </a:bodyPr>
          <a:lstStyle/>
          <a:p>
            <a:r>
              <a:rPr lang="fr-FR" dirty="0"/>
              <a:t>La notice produit vous présente les principales nouveautés de votre solution LEXIS POLY</a:t>
            </a:r>
            <a:br>
              <a:rPr lang="fr-FR" dirty="0"/>
            </a:br>
            <a:r>
              <a:rPr lang="fr-FR" dirty="0"/>
              <a:t>mises à disposition à partir de Avril 2024.</a:t>
            </a:r>
          </a:p>
        </p:txBody>
      </p:sp>
      <p:sp>
        <p:nvSpPr>
          <p:cNvPr id="2" name="Espace réservé du pied de page 1">
            <a:extLst>
              <a:ext uri="{FF2B5EF4-FFF2-40B4-BE49-F238E27FC236}">
                <a16:creationId xmlns:a16="http://schemas.microsoft.com/office/drawing/2014/main" id="{641618BF-4D46-471B-AE9C-B30329076D19}"/>
              </a:ext>
            </a:extLst>
          </p:cNvPr>
          <p:cNvSpPr>
            <a:spLocks noGrp="1"/>
          </p:cNvSpPr>
          <p:nvPr>
            <p:ph type="ftr" sz="quarter" idx="11"/>
          </p:nvPr>
        </p:nvSpPr>
        <p:spPr/>
        <p:txBody>
          <a:bodyPr/>
          <a:lstStyle/>
          <a:p>
            <a:r>
              <a:rPr lang="fr-FR"/>
              <a:t>LEXISNEXIS - LEXIS POLY - NOTICE DE VERSION PRODUIT </a:t>
            </a:r>
          </a:p>
        </p:txBody>
      </p:sp>
      <p:sp>
        <p:nvSpPr>
          <p:cNvPr id="4" name="Espace réservé de la date 3">
            <a:extLst>
              <a:ext uri="{FF2B5EF4-FFF2-40B4-BE49-F238E27FC236}">
                <a16:creationId xmlns:a16="http://schemas.microsoft.com/office/drawing/2014/main" id="{A24B3FAE-F8B1-4809-9DCD-A277644E0B77}"/>
              </a:ext>
            </a:extLst>
          </p:cNvPr>
          <p:cNvSpPr>
            <a:spLocks noGrp="1"/>
          </p:cNvSpPr>
          <p:nvPr>
            <p:ph type="dt" sz="half" idx="10"/>
          </p:nvPr>
        </p:nvSpPr>
        <p:spPr/>
        <p:txBody>
          <a:bodyPr/>
          <a:lstStyle/>
          <a:p>
            <a:r>
              <a:rPr lang="fr-FR" dirty="0"/>
              <a:t>Avril 2024</a:t>
            </a:r>
          </a:p>
        </p:txBody>
      </p:sp>
      <p:sp>
        <p:nvSpPr>
          <p:cNvPr id="5" name="Espace réservé du numéro de diapositive 4">
            <a:extLst>
              <a:ext uri="{FF2B5EF4-FFF2-40B4-BE49-F238E27FC236}">
                <a16:creationId xmlns:a16="http://schemas.microsoft.com/office/drawing/2014/main" id="{2FC9ECAD-F5C3-4005-83A1-A0170111D0E8}"/>
              </a:ext>
            </a:extLst>
          </p:cNvPr>
          <p:cNvSpPr>
            <a:spLocks noGrp="1"/>
          </p:cNvSpPr>
          <p:nvPr>
            <p:ph type="sldNum" sz="quarter" idx="12"/>
          </p:nvPr>
        </p:nvSpPr>
        <p:spPr/>
        <p:txBody>
          <a:bodyPr/>
          <a:lstStyle/>
          <a:p>
            <a:fld id="{CE2CA558-F8B2-4A45-9D98-6D6DAC54E46D}" type="slidenum">
              <a:rPr lang="fr-FR" smtClean="0"/>
              <a:pPr/>
              <a:t>2</a:t>
            </a:fld>
            <a:endParaRPr lang="fr-FR"/>
          </a:p>
        </p:txBody>
      </p:sp>
      <p:sp>
        <p:nvSpPr>
          <p:cNvPr id="11" name="Espace réservé du contenu 10">
            <a:extLst>
              <a:ext uri="{FF2B5EF4-FFF2-40B4-BE49-F238E27FC236}">
                <a16:creationId xmlns:a16="http://schemas.microsoft.com/office/drawing/2014/main" id="{3A2BAC91-CB06-4155-A459-4959DC5ED981}"/>
              </a:ext>
            </a:extLst>
          </p:cNvPr>
          <p:cNvSpPr>
            <a:spLocks noGrp="1"/>
          </p:cNvSpPr>
          <p:nvPr>
            <p:ph idx="13"/>
          </p:nvPr>
        </p:nvSpPr>
        <p:spPr>
          <a:xfrm>
            <a:off x="838200" y="2736340"/>
            <a:ext cx="4749218" cy="2818791"/>
          </a:xfrm>
        </p:spPr>
        <p:txBody>
          <a:bodyPr>
            <a:noAutofit/>
          </a:bodyPr>
          <a:lstStyle/>
          <a:p>
            <a:pPr marL="0" indent="0" fontAlgn="base">
              <a:buNone/>
            </a:pPr>
            <a:r>
              <a:rPr lang="fr-FR" sz="1400" b="1">
                <a:latin typeface="+mn-lt"/>
              </a:rPr>
              <a:t>COMMENT METTRE A JOUR VOTRE SOLUTION ?</a:t>
            </a:r>
          </a:p>
          <a:p>
            <a:pPr marL="0" indent="0" fontAlgn="base">
              <a:buNone/>
            </a:pPr>
            <a:r>
              <a:rPr lang="fr-FR" sz="1400"/>
              <a:t>Si vous utilisez les solutions Lexis Poly en mode SaaS ou On </a:t>
            </a:r>
            <a:r>
              <a:rPr lang="fr-FR" sz="1400" err="1"/>
              <a:t>Premise</a:t>
            </a:r>
            <a:r>
              <a:rPr lang="fr-FR" sz="1400"/>
              <a:t> hébergé, votre solution sera automatiquement mise à jour sans intervention de votre part. La mise à jour sera disponible quelques jours après l’annonce de la version. </a:t>
            </a:r>
          </a:p>
          <a:p>
            <a:pPr marL="0" indent="0" fontAlgn="base">
              <a:buNone/>
            </a:pPr>
            <a:r>
              <a:rPr lang="fr-FR" sz="1400"/>
              <a:t>Si vous utilisez les solutions Lexis Poly en mode On </a:t>
            </a:r>
            <a:r>
              <a:rPr lang="fr-FR" sz="1400" err="1"/>
              <a:t>Premise</a:t>
            </a:r>
            <a:r>
              <a:rPr lang="fr-FR" sz="1400"/>
              <a:t>, installées sur vos propres serveurs, vous pouvez vous rendre sur notre base de connaissance qui vous indique comment mettre à jour Lexis Poly On </a:t>
            </a:r>
            <a:r>
              <a:rPr lang="fr-FR" sz="1400" err="1"/>
              <a:t>Premise</a:t>
            </a:r>
            <a:r>
              <a:rPr lang="fr-FR" sz="1400"/>
              <a:t>.</a:t>
            </a:r>
          </a:p>
          <a:p>
            <a:pPr marL="0" indent="0" fontAlgn="base">
              <a:buNone/>
            </a:pPr>
            <a:r>
              <a:rPr lang="fr-FR" sz="1400">
                <a:solidFill>
                  <a:srgbClr val="949494"/>
                </a:solidFill>
                <a:hlinkClick r:id="rId2">
                  <a:extLst>
                    <a:ext uri="{A12FA001-AC4F-418D-AE19-62706E023703}">
                      <ahyp:hlinkClr xmlns:ahyp="http://schemas.microsoft.com/office/drawing/2018/hyperlinkcolor" val="tx"/>
                    </a:ext>
                  </a:extLst>
                </a:hlinkClick>
              </a:rPr>
              <a:t>https://assistance.lexisnexis.fr/hc/fr/sections/360002107451-Lexis-Poly-Installation</a:t>
            </a:r>
            <a:endParaRPr lang="fr-FR" sz="1400">
              <a:solidFill>
                <a:srgbClr val="949494"/>
              </a:solidFill>
            </a:endParaRPr>
          </a:p>
          <a:p>
            <a:pPr marL="0" indent="0">
              <a:buNone/>
            </a:pPr>
            <a:endParaRPr lang="fr-FR" sz="1400"/>
          </a:p>
        </p:txBody>
      </p:sp>
      <p:sp>
        <p:nvSpPr>
          <p:cNvPr id="12" name="Espace réservé du contenu 10">
            <a:extLst>
              <a:ext uri="{FF2B5EF4-FFF2-40B4-BE49-F238E27FC236}">
                <a16:creationId xmlns:a16="http://schemas.microsoft.com/office/drawing/2014/main" id="{DCB195AD-A43B-443E-8CAA-BBB731F7779A}"/>
              </a:ext>
            </a:extLst>
          </p:cNvPr>
          <p:cNvSpPr txBox="1">
            <a:spLocks/>
          </p:cNvSpPr>
          <p:nvPr/>
        </p:nvSpPr>
        <p:spPr>
          <a:xfrm>
            <a:off x="5969002" y="3921014"/>
            <a:ext cx="5867398" cy="22384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44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44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44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1400" b="1">
                <a:latin typeface="+mn-lt"/>
              </a:rPr>
              <a:t>CONTACTEZ LE SERVICE CLIENTS</a:t>
            </a:r>
          </a:p>
          <a:p>
            <a:pPr marL="0" indent="0" fontAlgn="base">
              <a:buNone/>
            </a:pPr>
            <a:r>
              <a:rPr lang="fr-FR" sz="1400"/>
              <a:t>Si vous avez des questions sur l’installation de la nouvelle version ou l’utilisation des nouvelles fonctionnalités, vous pouvez contacter le service client. </a:t>
            </a:r>
          </a:p>
          <a:p>
            <a:pPr marL="0" indent="0" fontAlgn="base">
              <a:buNone/>
            </a:pPr>
            <a:r>
              <a:rPr lang="fr-FR" sz="1400"/>
              <a:t>Le service client est le point d’entrée unique couvrant l’ensemble de vos demandes, il est accessible du lundi au vendredi de 9 heures à 18 heures sans interruption à l’exception des jours fériés, par e-mail à </a:t>
            </a:r>
            <a:r>
              <a:rPr lang="fr-FR" sz="1400" u="sng"/>
              <a:t>assistance.logiciel@lexisnexis.fr</a:t>
            </a:r>
            <a:r>
              <a:rPr lang="fr-FR" sz="1400"/>
              <a:t> ou par téléphone au 01 71 72 47 70</a:t>
            </a:r>
            <a:r>
              <a:rPr lang="fr-FR" sz="1200"/>
              <a:t>. </a:t>
            </a:r>
          </a:p>
          <a:p>
            <a:pPr marL="0" indent="0" fontAlgn="base">
              <a:buNone/>
            </a:pPr>
            <a:r>
              <a:rPr lang="fr-FR" sz="1400">
                <a:solidFill>
                  <a:srgbClr val="949494"/>
                </a:solidFill>
              </a:rPr>
              <a:t>Si vous appelez depuis l'étranger, composez le +33 821 200 700 (coût variable en fonction du pays d'appel).</a:t>
            </a:r>
          </a:p>
        </p:txBody>
      </p:sp>
      <p:sp>
        <p:nvSpPr>
          <p:cNvPr id="14" name="Espace réservé du contenu 10">
            <a:extLst>
              <a:ext uri="{FF2B5EF4-FFF2-40B4-BE49-F238E27FC236}">
                <a16:creationId xmlns:a16="http://schemas.microsoft.com/office/drawing/2014/main" id="{93AF820C-9956-4400-8E19-D5CA249BCAA6}"/>
              </a:ext>
            </a:extLst>
          </p:cNvPr>
          <p:cNvSpPr txBox="1">
            <a:spLocks/>
          </p:cNvSpPr>
          <p:nvPr/>
        </p:nvSpPr>
        <p:spPr>
          <a:xfrm>
            <a:off x="5969002" y="2710539"/>
            <a:ext cx="5867398" cy="1268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44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44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44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1400" b="1">
                <a:latin typeface="+mn-lt"/>
              </a:rPr>
              <a:t>WEBINAIRE DE PRESENTATION DES NOUVEAUTES PRODUIT</a:t>
            </a:r>
          </a:p>
          <a:p>
            <a:pPr marL="0" indent="0" fontAlgn="base">
              <a:buNone/>
            </a:pPr>
            <a:r>
              <a:rPr lang="fr-FR" sz="1400"/>
              <a:t>Une présentation des nouvelles fonctionnalités via un webinaire sera organisée par LexisNexis. Vous serez contacté par email pour y participer. </a:t>
            </a:r>
            <a:endParaRPr lang="fr-FR" sz="1000"/>
          </a:p>
        </p:txBody>
      </p:sp>
      <p:sp>
        <p:nvSpPr>
          <p:cNvPr id="15" name="Espace réservé du contenu 10">
            <a:extLst>
              <a:ext uri="{FF2B5EF4-FFF2-40B4-BE49-F238E27FC236}">
                <a16:creationId xmlns:a16="http://schemas.microsoft.com/office/drawing/2014/main" id="{EF875C2E-A922-44B9-8815-E764A0D373E8}"/>
              </a:ext>
            </a:extLst>
          </p:cNvPr>
          <p:cNvSpPr txBox="1">
            <a:spLocks/>
          </p:cNvSpPr>
          <p:nvPr/>
        </p:nvSpPr>
        <p:spPr>
          <a:xfrm>
            <a:off x="838200" y="2093018"/>
            <a:ext cx="10998200" cy="92375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44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44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44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44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fr-FR" sz="1400"/>
              <a:t>Utilisez ce document pour découvrir les améliorations appliquées à votre solution. Pour chacune des évolutions, il est indiqué à quel(s) produit(s) les nouveautés sont applicables LEXIS POLYOFFICE / LEXIS POLYACTE</a:t>
            </a:r>
          </a:p>
        </p:txBody>
      </p:sp>
    </p:spTree>
    <p:extLst>
      <p:ext uri="{BB962C8B-B14F-4D97-AF65-F5344CB8AC3E}">
        <p14:creationId xmlns:p14="http://schemas.microsoft.com/office/powerpoint/2010/main" val="395642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E49FB2F-C6A5-42B9-8A34-A0FA54FE0A04}"/>
              </a:ext>
            </a:extLst>
          </p:cNvPr>
          <p:cNvSpPr>
            <a:spLocks noGrp="1"/>
          </p:cNvSpPr>
          <p:nvPr>
            <p:ph type="ftr" sz="quarter" idx="11"/>
          </p:nvPr>
        </p:nvSpPr>
        <p:spPr>
          <a:xfrm>
            <a:off x="4517040" y="6311900"/>
            <a:ext cx="7299140" cy="365125"/>
          </a:xfrm>
        </p:spPr>
        <p:txBody>
          <a:bodyPr/>
          <a:lstStyle/>
          <a:p>
            <a:r>
              <a:rPr lang="fr-FR"/>
              <a:t>LEXISNEXIS - LEXIS POLY - NOTICE DE VERSION PRODUIT </a:t>
            </a:r>
          </a:p>
        </p:txBody>
      </p:sp>
      <p:sp>
        <p:nvSpPr>
          <p:cNvPr id="5" name="Espace réservé de la date 4">
            <a:extLst>
              <a:ext uri="{FF2B5EF4-FFF2-40B4-BE49-F238E27FC236}">
                <a16:creationId xmlns:a16="http://schemas.microsoft.com/office/drawing/2014/main" id="{0386F35C-8899-4E35-B2E0-D8640AA7742A}"/>
              </a:ext>
            </a:extLst>
          </p:cNvPr>
          <p:cNvSpPr>
            <a:spLocks noGrp="1"/>
          </p:cNvSpPr>
          <p:nvPr>
            <p:ph type="dt" sz="half" idx="10"/>
          </p:nvPr>
        </p:nvSpPr>
        <p:spPr/>
        <p:txBody>
          <a:bodyPr/>
          <a:lstStyle/>
          <a:p>
            <a:r>
              <a:rPr lang="fr-FR" dirty="0"/>
              <a:t>Avril 2024</a:t>
            </a:r>
          </a:p>
        </p:txBody>
      </p:sp>
      <p:sp>
        <p:nvSpPr>
          <p:cNvPr id="6" name="Espace réservé du numéro de diapositive 5">
            <a:extLst>
              <a:ext uri="{FF2B5EF4-FFF2-40B4-BE49-F238E27FC236}">
                <a16:creationId xmlns:a16="http://schemas.microsoft.com/office/drawing/2014/main" id="{04CC2F16-E7FD-4FCC-961C-026B656DAD0D}"/>
              </a:ext>
            </a:extLst>
          </p:cNvPr>
          <p:cNvSpPr>
            <a:spLocks noGrp="1"/>
          </p:cNvSpPr>
          <p:nvPr>
            <p:ph type="sldNum" sz="quarter" idx="12"/>
          </p:nvPr>
        </p:nvSpPr>
        <p:spPr/>
        <p:txBody>
          <a:bodyPr/>
          <a:lstStyle/>
          <a:p>
            <a:fld id="{CE2CA558-F8B2-4A45-9D98-6D6DAC54E46D}" type="slidenum">
              <a:rPr lang="fr-FR" smtClean="0"/>
              <a:pPr/>
              <a:t>3</a:t>
            </a:fld>
            <a:endParaRPr lang="fr-FR"/>
          </a:p>
        </p:txBody>
      </p:sp>
      <p:sp>
        <p:nvSpPr>
          <p:cNvPr id="8" name="Titre 7">
            <a:extLst>
              <a:ext uri="{FF2B5EF4-FFF2-40B4-BE49-F238E27FC236}">
                <a16:creationId xmlns:a16="http://schemas.microsoft.com/office/drawing/2014/main" id="{5D5F9D00-1948-4904-9496-51691F413595}"/>
              </a:ext>
            </a:extLst>
          </p:cNvPr>
          <p:cNvSpPr>
            <a:spLocks noGrp="1"/>
          </p:cNvSpPr>
          <p:nvPr>
            <p:ph type="ctrTitle"/>
          </p:nvPr>
        </p:nvSpPr>
        <p:spPr>
          <a:xfrm>
            <a:off x="2263806" y="1068621"/>
            <a:ext cx="8418707" cy="1596123"/>
          </a:xfrm>
        </p:spPr>
        <p:txBody>
          <a:bodyPr>
            <a:normAutofit fontScale="90000"/>
          </a:bodyPr>
          <a:lstStyle/>
          <a:p>
            <a:r>
              <a:rPr lang="fr-FR" dirty="0"/>
              <a:t>VOS NOUVEAUTES LEXIS POLY</a:t>
            </a:r>
            <a:br>
              <a:rPr lang="fr-FR" dirty="0"/>
            </a:br>
            <a:r>
              <a:rPr lang="fr-FR" dirty="0"/>
              <a:t>VERSION Avril 2024</a:t>
            </a:r>
            <a:br>
              <a:rPr lang="fr-FR" dirty="0"/>
            </a:br>
            <a:br>
              <a:rPr lang="fr-FR" dirty="0"/>
            </a:br>
            <a:r>
              <a:rPr lang="fr-FR" sz="1800" dirty="0">
                <a:solidFill>
                  <a:schemeClr val="bg2">
                    <a:lumMod val="25000"/>
                  </a:schemeClr>
                </a:solidFill>
              </a:rPr>
              <a:t>L’équipe Lexis Poly est fière de vous présenter</a:t>
            </a:r>
            <a:br>
              <a:rPr lang="fr-FR" sz="1800" dirty="0">
                <a:solidFill>
                  <a:schemeClr val="bg2">
                    <a:lumMod val="25000"/>
                  </a:schemeClr>
                </a:solidFill>
              </a:rPr>
            </a:br>
            <a:r>
              <a:rPr lang="fr-FR" sz="1800" dirty="0">
                <a:solidFill>
                  <a:schemeClr val="bg2">
                    <a:lumMod val="25000"/>
                  </a:schemeClr>
                </a:solidFill>
              </a:rPr>
              <a:t>les toutes dernières nouveautés DE VOTRE SOLUTION LEXIS POLY</a:t>
            </a:r>
          </a:p>
        </p:txBody>
      </p:sp>
      <p:sp>
        <p:nvSpPr>
          <p:cNvPr id="9" name="Sous-titre 8">
            <a:extLst>
              <a:ext uri="{FF2B5EF4-FFF2-40B4-BE49-F238E27FC236}">
                <a16:creationId xmlns:a16="http://schemas.microsoft.com/office/drawing/2014/main" id="{F4EB8905-2F55-4F35-BEE3-EBFB738BBD71}"/>
              </a:ext>
            </a:extLst>
          </p:cNvPr>
          <p:cNvSpPr>
            <a:spLocks noGrp="1"/>
          </p:cNvSpPr>
          <p:nvPr>
            <p:ph type="subTitle" idx="1"/>
          </p:nvPr>
        </p:nvSpPr>
        <p:spPr>
          <a:xfrm>
            <a:off x="2263806" y="3029869"/>
            <a:ext cx="6602287" cy="3566239"/>
          </a:xfrm>
        </p:spPr>
        <p:txBody>
          <a:bodyPr lIns="91440" tIns="45720" rIns="91440" bIns="45720" anchor="t">
            <a:noAutofit/>
          </a:bodyPr>
          <a:lstStyle/>
          <a:p>
            <a:r>
              <a:rPr lang="fr-FR" sz="1600" dirty="0"/>
              <a:t>La personnalisation des agendas : par types d’événement ou par collaborateurs</a:t>
            </a:r>
          </a:p>
          <a:p>
            <a:r>
              <a:rPr lang="fr-FR" sz="1600" dirty="0"/>
              <a:t>L’affichage d’une agenda collaborateur sur la page d’accueil</a:t>
            </a:r>
          </a:p>
          <a:p>
            <a:r>
              <a:rPr lang="fr-FR" sz="1600" dirty="0"/>
              <a:t>La gestion des droits sur les sous parapheurs</a:t>
            </a:r>
          </a:p>
          <a:p>
            <a:r>
              <a:rPr lang="fr-FR" sz="1600" dirty="0"/>
              <a:t>La mise à jour du formulaire 2759</a:t>
            </a:r>
          </a:p>
          <a:p>
            <a:r>
              <a:rPr lang="fr-FR" sz="1600" dirty="0"/>
              <a:t>La déclaration des liens familiaux</a:t>
            </a:r>
          </a:p>
          <a:p>
            <a:endParaRPr lang="fr-FR" sz="1600" dirty="0"/>
          </a:p>
        </p:txBody>
      </p:sp>
    </p:spTree>
    <p:extLst>
      <p:ext uri="{BB962C8B-B14F-4D97-AF65-F5344CB8AC3E}">
        <p14:creationId xmlns:p14="http://schemas.microsoft.com/office/powerpoint/2010/main" val="89285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personnalisation des agendas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4</a:t>
            </a:fld>
            <a:endParaRPr lang="fr-FR"/>
          </a:p>
        </p:txBody>
      </p:sp>
      <p:sp>
        <p:nvSpPr>
          <p:cNvPr id="8" name="Espace réservé du contenu 7">
            <a:extLst>
              <a:ext uri="{FF2B5EF4-FFF2-40B4-BE49-F238E27FC236}">
                <a16:creationId xmlns:a16="http://schemas.microsoft.com/office/drawing/2014/main" id="{2D48A717-D6D2-434A-9B33-F1DB584274A1}"/>
              </a:ext>
            </a:extLst>
          </p:cNvPr>
          <p:cNvSpPr>
            <a:spLocks noGrp="1"/>
          </p:cNvSpPr>
          <p:nvPr>
            <p:ph idx="1"/>
          </p:nvPr>
        </p:nvSpPr>
        <p:spPr/>
        <p:txBody>
          <a:bodyPr lIns="91440" tIns="45720" rIns="91440" bIns="45720" anchor="t">
            <a:normAutofit/>
          </a:bodyPr>
          <a:lstStyle/>
          <a:p>
            <a:pPr marL="0" indent="0">
              <a:buNone/>
            </a:pPr>
            <a:r>
              <a:rPr lang="fr-FR" dirty="0"/>
              <a:t>« Pour répondre au mieux à vos usages, configurez les codes couleurs appliqués à l’affichage de votre agenda. Mettez en avant les types d’événements ou les collaborateurs présents selon votre besoin. »</a:t>
            </a: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L’agenda</a:t>
            </a:r>
          </a:p>
          <a:p>
            <a:r>
              <a:rPr lang="fr-FR" dirty="0"/>
              <a:t>1/4</a:t>
            </a:r>
          </a:p>
        </p:txBody>
      </p:sp>
      <p:sp>
        <p:nvSpPr>
          <p:cNvPr id="6" name="Rectangle 5">
            <a:extLst>
              <a:ext uri="{FF2B5EF4-FFF2-40B4-BE49-F238E27FC236}">
                <a16:creationId xmlns:a16="http://schemas.microsoft.com/office/drawing/2014/main" id="{F10A2720-2045-4063-8EB2-2DAF562FE4A1}"/>
              </a:ext>
            </a:extLst>
          </p:cNvPr>
          <p:cNvSpPr/>
          <p:nvPr/>
        </p:nvSpPr>
        <p:spPr>
          <a:xfrm>
            <a:off x="6915150" y="3683000"/>
            <a:ext cx="103505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9F04A2B-105B-4030-8020-7302BC62DFB3}"/>
              </a:ext>
            </a:extLst>
          </p:cNvPr>
          <p:cNvPicPr>
            <a:picLocks noChangeAspect="1"/>
          </p:cNvPicPr>
          <p:nvPr/>
        </p:nvPicPr>
        <p:blipFill>
          <a:blip r:embed="rId2"/>
          <a:stretch>
            <a:fillRect/>
          </a:stretch>
        </p:blipFill>
        <p:spPr>
          <a:xfrm>
            <a:off x="4399964" y="1392727"/>
            <a:ext cx="7640222" cy="4106620"/>
          </a:xfrm>
          <a:prstGeom prst="rect">
            <a:avLst/>
          </a:prstGeom>
        </p:spPr>
      </p:pic>
    </p:spTree>
    <p:extLst>
      <p:ext uri="{BB962C8B-B14F-4D97-AF65-F5344CB8AC3E}">
        <p14:creationId xmlns:p14="http://schemas.microsoft.com/office/powerpoint/2010/main" val="277997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dirty="0"/>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personnalisation des agendas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5</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L’agenda</a:t>
            </a:r>
          </a:p>
          <a:p>
            <a:r>
              <a:rPr lang="fr-FR" dirty="0"/>
              <a:t>2/4</a:t>
            </a:r>
          </a:p>
        </p:txBody>
      </p:sp>
      <p:pic>
        <p:nvPicPr>
          <p:cNvPr id="5" name="Image 4">
            <a:extLst>
              <a:ext uri="{FF2B5EF4-FFF2-40B4-BE49-F238E27FC236}">
                <a16:creationId xmlns:a16="http://schemas.microsoft.com/office/drawing/2014/main" id="{73D377EF-F6BA-478C-9DEA-9866C6D4F73E}"/>
              </a:ext>
            </a:extLst>
          </p:cNvPr>
          <p:cNvPicPr>
            <a:picLocks noChangeAspect="1"/>
          </p:cNvPicPr>
          <p:nvPr/>
        </p:nvPicPr>
        <p:blipFill>
          <a:blip r:embed="rId2"/>
          <a:stretch>
            <a:fillRect/>
          </a:stretch>
        </p:blipFill>
        <p:spPr>
          <a:xfrm>
            <a:off x="7337501" y="740136"/>
            <a:ext cx="4702684" cy="2527693"/>
          </a:xfrm>
          <a:prstGeom prst="rect">
            <a:avLst/>
          </a:prstGeom>
        </p:spPr>
      </p:pic>
      <p:pic>
        <p:nvPicPr>
          <p:cNvPr id="6" name="Image 5">
            <a:extLst>
              <a:ext uri="{FF2B5EF4-FFF2-40B4-BE49-F238E27FC236}">
                <a16:creationId xmlns:a16="http://schemas.microsoft.com/office/drawing/2014/main" id="{A0A1BEEF-7117-4089-8D12-8882C645B561}"/>
              </a:ext>
            </a:extLst>
          </p:cNvPr>
          <p:cNvPicPr>
            <a:picLocks noChangeAspect="1"/>
          </p:cNvPicPr>
          <p:nvPr/>
        </p:nvPicPr>
        <p:blipFill>
          <a:blip r:embed="rId3"/>
          <a:stretch>
            <a:fillRect/>
          </a:stretch>
        </p:blipFill>
        <p:spPr>
          <a:xfrm>
            <a:off x="7337501" y="3601644"/>
            <a:ext cx="4702685" cy="2527693"/>
          </a:xfrm>
          <a:prstGeom prst="rect">
            <a:avLst/>
          </a:prstGeom>
        </p:spPr>
      </p:pic>
      <p:sp>
        <p:nvSpPr>
          <p:cNvPr id="11" name="ZoneTexte 10">
            <a:extLst>
              <a:ext uri="{FF2B5EF4-FFF2-40B4-BE49-F238E27FC236}">
                <a16:creationId xmlns:a16="http://schemas.microsoft.com/office/drawing/2014/main" id="{8BC58C2C-B76C-4851-AD94-71662B1A78B2}"/>
              </a:ext>
            </a:extLst>
          </p:cNvPr>
          <p:cNvSpPr txBox="1"/>
          <p:nvPr/>
        </p:nvSpPr>
        <p:spPr>
          <a:xfrm>
            <a:off x="4399964" y="740136"/>
            <a:ext cx="2597736" cy="5632311"/>
          </a:xfrm>
          <a:prstGeom prst="rect">
            <a:avLst/>
          </a:prstGeom>
          <a:noFill/>
        </p:spPr>
        <p:txBody>
          <a:bodyPr wrap="square" rtlCol="0">
            <a:spAutoFit/>
          </a:bodyPr>
          <a:lstStyle/>
          <a:p>
            <a:endParaRPr lang="fr-FR" sz="1200" dirty="0"/>
          </a:p>
          <a:p>
            <a:endParaRPr lang="fr-FR" sz="1200" dirty="0"/>
          </a:p>
          <a:p>
            <a:endParaRPr lang="fr-FR" sz="1200" dirty="0"/>
          </a:p>
          <a:p>
            <a:endParaRPr lang="fr-FR" sz="1200" dirty="0"/>
          </a:p>
          <a:p>
            <a:endParaRPr lang="fr-FR" sz="1200" dirty="0"/>
          </a:p>
          <a:p>
            <a:r>
              <a:rPr lang="fr-FR" sz="1200" dirty="0"/>
              <a:t>Depuis le menu </a:t>
            </a:r>
            <a:r>
              <a:rPr lang="fr-FR" sz="1200" b="1" dirty="0">
                <a:solidFill>
                  <a:srgbClr val="FF0000"/>
                </a:solidFill>
              </a:rPr>
              <a:t>Configuration</a:t>
            </a:r>
            <a:r>
              <a:rPr lang="fr-FR" sz="1200" dirty="0"/>
              <a:t> accessible en bas de page, sélectionnez la rubrique </a:t>
            </a:r>
            <a:r>
              <a:rPr lang="fr-FR" sz="1200" b="1" dirty="0">
                <a:solidFill>
                  <a:srgbClr val="F96774"/>
                </a:solidFill>
              </a:rPr>
              <a:t>Code agenda</a:t>
            </a:r>
            <a:r>
              <a:rPr lang="fr-FR" sz="1200" dirty="0"/>
              <a:t>. Affectez à chacun des codes une couleur afin de mieux les distinguer dans votre agenda.</a:t>
            </a:r>
          </a:p>
          <a:p>
            <a:endParaRPr lang="fr-FR" sz="1200" dirty="0"/>
          </a:p>
          <a:p>
            <a:r>
              <a:rPr lang="fr-FR" sz="1200" dirty="0"/>
              <a:t>De retour sur la liste des codes, voyez les couleurs associées à chacun.</a:t>
            </a:r>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r>
              <a:rPr lang="fr-FR" sz="1200" dirty="0"/>
              <a:t>Déjà disponible, n’oubliez pas de faire de même pour vos collaborateurs dans la rubrique </a:t>
            </a:r>
            <a:r>
              <a:rPr lang="fr-FR" sz="1200" b="1" dirty="0">
                <a:solidFill>
                  <a:srgbClr val="FF0000"/>
                </a:solidFill>
              </a:rPr>
              <a:t>Utilisateurs</a:t>
            </a:r>
            <a:r>
              <a:rPr lang="fr-FR" sz="1200" dirty="0"/>
              <a:t>. Sélectionnez un utilisateur, accédez aux </a:t>
            </a:r>
            <a:r>
              <a:rPr lang="fr-FR" sz="1200" b="1" dirty="0">
                <a:solidFill>
                  <a:srgbClr val="FF0000"/>
                </a:solidFill>
              </a:rPr>
              <a:t>Informations complémentaires</a:t>
            </a:r>
            <a:r>
              <a:rPr lang="fr-FR" sz="1200" dirty="0"/>
              <a:t> et affectez une couleur qui sera utilisée pour l’agenda.</a:t>
            </a:r>
          </a:p>
        </p:txBody>
      </p:sp>
    </p:spTree>
    <p:extLst>
      <p:ext uri="{BB962C8B-B14F-4D97-AF65-F5344CB8AC3E}">
        <p14:creationId xmlns:p14="http://schemas.microsoft.com/office/powerpoint/2010/main" val="37567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personnalisation des agendas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6</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L’agenda</a:t>
            </a:r>
          </a:p>
          <a:p>
            <a:r>
              <a:rPr lang="fr-FR" dirty="0"/>
              <a:t>3/4</a:t>
            </a:r>
          </a:p>
        </p:txBody>
      </p:sp>
      <p:pic>
        <p:nvPicPr>
          <p:cNvPr id="10" name="Image 9">
            <a:extLst>
              <a:ext uri="{FF2B5EF4-FFF2-40B4-BE49-F238E27FC236}">
                <a16:creationId xmlns:a16="http://schemas.microsoft.com/office/drawing/2014/main" id="{D7B76E6B-C69A-45EE-9DD9-6122992C045F}"/>
              </a:ext>
            </a:extLst>
          </p:cNvPr>
          <p:cNvPicPr>
            <a:picLocks noChangeAspect="1"/>
          </p:cNvPicPr>
          <p:nvPr/>
        </p:nvPicPr>
        <p:blipFill>
          <a:blip r:embed="rId2"/>
          <a:stretch>
            <a:fillRect/>
          </a:stretch>
        </p:blipFill>
        <p:spPr>
          <a:xfrm>
            <a:off x="7337499" y="728662"/>
            <a:ext cx="4702685" cy="2527693"/>
          </a:xfrm>
          <a:prstGeom prst="rect">
            <a:avLst/>
          </a:prstGeom>
        </p:spPr>
      </p:pic>
      <p:pic>
        <p:nvPicPr>
          <p:cNvPr id="11" name="Image 10">
            <a:extLst>
              <a:ext uri="{FF2B5EF4-FFF2-40B4-BE49-F238E27FC236}">
                <a16:creationId xmlns:a16="http://schemas.microsoft.com/office/drawing/2014/main" id="{8B82D72F-81F0-4F10-A395-1F9D68BB9E2E}"/>
              </a:ext>
            </a:extLst>
          </p:cNvPr>
          <p:cNvPicPr>
            <a:picLocks noChangeAspect="1"/>
          </p:cNvPicPr>
          <p:nvPr/>
        </p:nvPicPr>
        <p:blipFill>
          <a:blip r:embed="rId3"/>
          <a:stretch>
            <a:fillRect/>
          </a:stretch>
        </p:blipFill>
        <p:spPr>
          <a:xfrm>
            <a:off x="7337496" y="3390508"/>
            <a:ext cx="4702687" cy="2527694"/>
          </a:xfrm>
          <a:prstGeom prst="rect">
            <a:avLst/>
          </a:prstGeom>
        </p:spPr>
      </p:pic>
      <p:sp>
        <p:nvSpPr>
          <p:cNvPr id="12" name="ZoneTexte 11">
            <a:extLst>
              <a:ext uri="{FF2B5EF4-FFF2-40B4-BE49-F238E27FC236}">
                <a16:creationId xmlns:a16="http://schemas.microsoft.com/office/drawing/2014/main" id="{841592A3-091C-4507-8942-727132F48787}"/>
              </a:ext>
            </a:extLst>
          </p:cNvPr>
          <p:cNvSpPr txBox="1"/>
          <p:nvPr/>
        </p:nvSpPr>
        <p:spPr>
          <a:xfrm>
            <a:off x="4399964" y="740136"/>
            <a:ext cx="2597736" cy="5447645"/>
          </a:xfrm>
          <a:prstGeom prst="rect">
            <a:avLst/>
          </a:prstGeom>
          <a:noFill/>
        </p:spPr>
        <p:txBody>
          <a:bodyPr wrap="square" rtlCol="0">
            <a:spAutoFit/>
          </a:bodyPr>
          <a:lstStyle/>
          <a:p>
            <a:r>
              <a:rPr lang="fr-FR" sz="1200" dirty="0"/>
              <a:t>Votre module </a:t>
            </a:r>
            <a:r>
              <a:rPr lang="fr-FR" sz="1200" b="1" dirty="0">
                <a:solidFill>
                  <a:srgbClr val="FF0000"/>
                </a:solidFill>
              </a:rPr>
              <a:t>Agenda </a:t>
            </a:r>
            <a:r>
              <a:rPr lang="fr-FR" sz="1200" dirty="0"/>
              <a:t>propose désormais un choix d’affichage des événements selon leur code ou le(s) collaborateur(s) associé(s).</a:t>
            </a:r>
          </a:p>
          <a:p>
            <a:endParaRPr lang="fr-FR" sz="1200" dirty="0"/>
          </a:p>
          <a:p>
            <a:r>
              <a:rPr lang="fr-FR" sz="1200" dirty="0"/>
              <a:t>Selon vos préférences :</a:t>
            </a:r>
          </a:p>
          <a:p>
            <a:pPr marL="171450" indent="-171450">
              <a:buFont typeface="Arial" panose="020B0604020202020204" pitchFamily="34" charset="0"/>
              <a:buChar char="•"/>
            </a:pPr>
            <a:r>
              <a:rPr lang="fr-FR" sz="1200" dirty="0"/>
              <a:t>Sélectionnez </a:t>
            </a:r>
            <a:r>
              <a:rPr lang="fr-FR" sz="1200" b="1" dirty="0">
                <a:solidFill>
                  <a:srgbClr val="FF0000"/>
                </a:solidFill>
              </a:rPr>
              <a:t>Codes Agenda </a:t>
            </a:r>
            <a:r>
              <a:rPr lang="fr-FR" sz="1200" dirty="0"/>
              <a:t>si vous souhaitez que la couleur des événements soit celle des codes. Une pastille complémentaire vous informera sur le(s) collaborateur(s) présent(s)</a:t>
            </a:r>
          </a:p>
          <a:p>
            <a:pPr marL="171450" indent="-171450">
              <a:buFont typeface="Arial" panose="020B0604020202020204" pitchFamily="34" charset="0"/>
              <a:buChar char="•"/>
            </a:pPr>
            <a:r>
              <a:rPr lang="fr-FR" sz="1200" dirty="0"/>
              <a:t>Sélectionnez </a:t>
            </a:r>
            <a:r>
              <a:rPr lang="fr-FR" sz="1200" b="1" dirty="0">
                <a:solidFill>
                  <a:srgbClr val="FF0000"/>
                </a:solidFill>
              </a:rPr>
              <a:t>Personnes </a:t>
            </a:r>
            <a:r>
              <a:rPr lang="fr-FR" sz="1200" dirty="0"/>
              <a:t>si vous souhaitez que la couleur des événements soit celle des collaborateurs. Une pastille complémentaire rappelle la couleur du code d’événement</a:t>
            </a:r>
          </a:p>
          <a:p>
            <a:r>
              <a:rPr lang="fr-FR" sz="1200" dirty="0"/>
              <a:t> </a:t>
            </a:r>
          </a:p>
          <a:p>
            <a:endParaRPr lang="fr-FR" sz="1200" dirty="0"/>
          </a:p>
          <a:p>
            <a:r>
              <a:rPr lang="fr-FR" sz="1200" dirty="0"/>
              <a:t>A noter que ce choix est disponible dès lors que plusieurs collaborateurs sont sélectionnés et que l’option </a:t>
            </a:r>
            <a:r>
              <a:rPr lang="fr-FR" sz="1200" b="1" dirty="0">
                <a:solidFill>
                  <a:srgbClr val="FF0000"/>
                </a:solidFill>
              </a:rPr>
              <a:t>Regroupé l’affichage</a:t>
            </a:r>
            <a:r>
              <a:rPr lang="fr-FR" sz="1200" dirty="0"/>
              <a:t> est activée. Si cette dernière n’est pas activée, le code couleur des collaborateurs est rappelé en haut de chacun des agendas restitués.</a:t>
            </a:r>
          </a:p>
        </p:txBody>
      </p:sp>
    </p:spTree>
    <p:extLst>
      <p:ext uri="{BB962C8B-B14F-4D97-AF65-F5344CB8AC3E}">
        <p14:creationId xmlns:p14="http://schemas.microsoft.com/office/powerpoint/2010/main" val="191481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 personnalisation des agendas</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7</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L’agenda</a:t>
            </a:r>
          </a:p>
          <a:p>
            <a:r>
              <a:rPr lang="fr-FR" dirty="0"/>
              <a:t>4/4</a:t>
            </a:r>
          </a:p>
        </p:txBody>
      </p:sp>
      <p:pic>
        <p:nvPicPr>
          <p:cNvPr id="8" name="Image 7">
            <a:extLst>
              <a:ext uri="{FF2B5EF4-FFF2-40B4-BE49-F238E27FC236}">
                <a16:creationId xmlns:a16="http://schemas.microsoft.com/office/drawing/2014/main" id="{8F2517F0-7CC1-4C84-8C5D-AB725453D90A}"/>
              </a:ext>
            </a:extLst>
          </p:cNvPr>
          <p:cNvPicPr>
            <a:picLocks noChangeAspect="1"/>
          </p:cNvPicPr>
          <p:nvPr/>
        </p:nvPicPr>
        <p:blipFill>
          <a:blip r:embed="rId2"/>
          <a:stretch>
            <a:fillRect/>
          </a:stretch>
        </p:blipFill>
        <p:spPr>
          <a:xfrm>
            <a:off x="5200650" y="500062"/>
            <a:ext cx="6229935" cy="3348591"/>
          </a:xfrm>
          <a:prstGeom prst="rect">
            <a:avLst/>
          </a:prstGeom>
        </p:spPr>
      </p:pic>
      <p:sp>
        <p:nvSpPr>
          <p:cNvPr id="11" name="ZoneTexte 10">
            <a:extLst>
              <a:ext uri="{FF2B5EF4-FFF2-40B4-BE49-F238E27FC236}">
                <a16:creationId xmlns:a16="http://schemas.microsoft.com/office/drawing/2014/main" id="{61EFA64F-25EF-4445-A4DD-603957DC6ABF}"/>
              </a:ext>
            </a:extLst>
          </p:cNvPr>
          <p:cNvSpPr txBox="1"/>
          <p:nvPr/>
        </p:nvSpPr>
        <p:spPr>
          <a:xfrm>
            <a:off x="5200649" y="4205100"/>
            <a:ext cx="6229935" cy="1754326"/>
          </a:xfrm>
          <a:prstGeom prst="rect">
            <a:avLst/>
          </a:prstGeom>
          <a:noFill/>
        </p:spPr>
        <p:txBody>
          <a:bodyPr wrap="square" rtlCol="0">
            <a:spAutoFit/>
          </a:bodyPr>
          <a:lstStyle/>
          <a:p>
            <a:r>
              <a:rPr lang="fr-FR" sz="1200" dirty="0"/>
              <a:t>Dans la colonne de gauche de votre page </a:t>
            </a:r>
            <a:r>
              <a:rPr lang="fr-FR" sz="1200" b="1" dirty="0">
                <a:solidFill>
                  <a:srgbClr val="FF0000"/>
                </a:solidFill>
              </a:rPr>
              <a:t>Agenda</a:t>
            </a:r>
            <a:r>
              <a:rPr lang="fr-FR" sz="1200" dirty="0"/>
              <a:t>, les filtres sont réorganisés pour plus de visibilité et un usage optimisé.</a:t>
            </a:r>
          </a:p>
          <a:p>
            <a:pPr marL="171450" indent="-171450">
              <a:buFont typeface="Arial" panose="020B0604020202020204" pitchFamily="34" charset="0"/>
              <a:buChar char="•"/>
            </a:pPr>
            <a:r>
              <a:rPr lang="fr-FR" sz="1200" dirty="0"/>
              <a:t>Appliquez les critères de sélection des événements à afficher et leur mode d’affichage</a:t>
            </a:r>
          </a:p>
          <a:p>
            <a:pPr marL="171450" indent="-171450">
              <a:buFont typeface="Arial" panose="020B0604020202020204" pitchFamily="34" charset="0"/>
              <a:buChar char="•"/>
            </a:pPr>
            <a:r>
              <a:rPr lang="fr-FR" sz="1200" dirty="0"/>
              <a:t>Sélectionnez la plage de dates</a:t>
            </a:r>
          </a:p>
          <a:p>
            <a:r>
              <a:rPr lang="fr-FR" sz="1200" dirty="0"/>
              <a:t>Vous pouvez aussi sélectionner les filtres précédemment appliqués. Cochez </a:t>
            </a:r>
            <a:r>
              <a:rPr lang="fr-FR" sz="1200" b="1" dirty="0">
                <a:solidFill>
                  <a:srgbClr val="FF3B3B"/>
                </a:solidFill>
              </a:rPr>
              <a:t>Rappel dernier choix</a:t>
            </a:r>
            <a:r>
              <a:rPr lang="fr-FR" sz="1200" dirty="0"/>
              <a:t>.</a:t>
            </a:r>
          </a:p>
          <a:p>
            <a:endParaRPr lang="fr-FR" sz="1200" dirty="0"/>
          </a:p>
          <a:p>
            <a:r>
              <a:rPr lang="fr-FR" sz="1200" dirty="0"/>
              <a:t>N’oubliez pas de cliquer sur la commande </a:t>
            </a:r>
            <a:r>
              <a:rPr lang="fr-FR" sz="1200" b="1" dirty="0">
                <a:solidFill>
                  <a:srgbClr val="FF0000"/>
                </a:solidFill>
              </a:rPr>
              <a:t>Appliquer </a:t>
            </a:r>
            <a:r>
              <a:rPr lang="fr-FR" sz="1200" dirty="0"/>
              <a:t>pour voir vos critères appliqués à l’affichage de l’agenda.</a:t>
            </a:r>
          </a:p>
          <a:p>
            <a:r>
              <a:rPr lang="fr-FR" sz="1200" dirty="0"/>
              <a:t>Vos filtres resteront appliqués tout le temps où vous restez dans le module </a:t>
            </a:r>
            <a:r>
              <a:rPr lang="fr-FR" sz="1200" b="1" dirty="0">
                <a:solidFill>
                  <a:srgbClr val="C00000"/>
                </a:solidFill>
              </a:rPr>
              <a:t>Agenda</a:t>
            </a:r>
            <a:r>
              <a:rPr lang="fr-FR" sz="1200" dirty="0"/>
              <a:t>.</a:t>
            </a:r>
          </a:p>
        </p:txBody>
      </p:sp>
    </p:spTree>
    <p:extLst>
      <p:ext uri="{BB962C8B-B14F-4D97-AF65-F5344CB8AC3E}">
        <p14:creationId xmlns:p14="http://schemas.microsoft.com/office/powerpoint/2010/main" val="73160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L’affichage d’un agenda collaborateur</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8</a:t>
            </a:fld>
            <a:endParaRPr lang="fr-FR"/>
          </a:p>
        </p:txBody>
      </p:sp>
      <p:sp>
        <p:nvSpPr>
          <p:cNvPr id="8" name="Espace réservé du contenu 7">
            <a:extLst>
              <a:ext uri="{FF2B5EF4-FFF2-40B4-BE49-F238E27FC236}">
                <a16:creationId xmlns:a16="http://schemas.microsoft.com/office/drawing/2014/main" id="{2D48A717-D6D2-434A-9B33-F1DB584274A1}"/>
              </a:ext>
            </a:extLst>
          </p:cNvPr>
          <p:cNvSpPr>
            <a:spLocks noGrp="1"/>
          </p:cNvSpPr>
          <p:nvPr>
            <p:ph idx="1"/>
          </p:nvPr>
        </p:nvSpPr>
        <p:spPr/>
        <p:txBody>
          <a:bodyPr lIns="91440" tIns="45720" rIns="91440" bIns="45720" anchor="t">
            <a:normAutofit/>
          </a:bodyPr>
          <a:lstStyle/>
          <a:p>
            <a:pPr marL="0" indent="0">
              <a:buNone/>
            </a:pPr>
            <a:r>
              <a:rPr lang="fr-FR" dirty="0"/>
              <a:t>« Sélectionnez l’agenda d’un </a:t>
            </a:r>
            <a:r>
              <a:rPr lang="fr-FR" dirty="0" err="1"/>
              <a:t>collaboratetur</a:t>
            </a:r>
            <a:r>
              <a:rPr lang="fr-FR" dirty="0"/>
              <a:t> pour consulter ses événements à venir. »</a:t>
            </a: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 page d’accueil</a:t>
            </a:r>
          </a:p>
          <a:p>
            <a:r>
              <a:rPr lang="fr-FR" dirty="0"/>
              <a:t>1/2</a:t>
            </a:r>
          </a:p>
        </p:txBody>
      </p:sp>
      <p:sp>
        <p:nvSpPr>
          <p:cNvPr id="6" name="Rectangle 5">
            <a:extLst>
              <a:ext uri="{FF2B5EF4-FFF2-40B4-BE49-F238E27FC236}">
                <a16:creationId xmlns:a16="http://schemas.microsoft.com/office/drawing/2014/main" id="{F10A2720-2045-4063-8EB2-2DAF562FE4A1}"/>
              </a:ext>
            </a:extLst>
          </p:cNvPr>
          <p:cNvSpPr/>
          <p:nvPr/>
        </p:nvSpPr>
        <p:spPr>
          <a:xfrm>
            <a:off x="6915150" y="3683000"/>
            <a:ext cx="103505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C2A3460-BA13-4D43-9B1C-D927F4BE82E0}"/>
              </a:ext>
            </a:extLst>
          </p:cNvPr>
          <p:cNvPicPr>
            <a:picLocks noChangeAspect="1"/>
          </p:cNvPicPr>
          <p:nvPr/>
        </p:nvPicPr>
        <p:blipFill>
          <a:blip r:embed="rId2"/>
          <a:stretch>
            <a:fillRect/>
          </a:stretch>
        </p:blipFill>
        <p:spPr>
          <a:xfrm>
            <a:off x="4419011" y="1375689"/>
            <a:ext cx="7640225" cy="4106621"/>
          </a:xfrm>
          <a:prstGeom prst="rect">
            <a:avLst/>
          </a:prstGeom>
        </p:spPr>
      </p:pic>
    </p:spTree>
    <p:extLst>
      <p:ext uri="{BB962C8B-B14F-4D97-AF65-F5344CB8AC3E}">
        <p14:creationId xmlns:p14="http://schemas.microsoft.com/office/powerpoint/2010/main" val="35230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8C1502-0113-4DD6-82A6-1852C460AD2C}"/>
              </a:ext>
            </a:extLst>
          </p:cNvPr>
          <p:cNvSpPr>
            <a:spLocks noGrp="1"/>
          </p:cNvSpPr>
          <p:nvPr>
            <p:ph type="ftr" sz="quarter" idx="11"/>
          </p:nvPr>
        </p:nvSpPr>
        <p:spPr/>
        <p:txBody>
          <a:bodyPr/>
          <a:lstStyle/>
          <a:p>
            <a:r>
              <a:rPr lang="fr-FR"/>
              <a:t>LEXISNEXIS - LEXIS POLY - NOTICE DE VERSION PRODUIT </a:t>
            </a:r>
          </a:p>
        </p:txBody>
      </p:sp>
      <p:sp>
        <p:nvSpPr>
          <p:cNvPr id="7" name="Titre 6">
            <a:extLst>
              <a:ext uri="{FF2B5EF4-FFF2-40B4-BE49-F238E27FC236}">
                <a16:creationId xmlns:a16="http://schemas.microsoft.com/office/drawing/2014/main" id="{D492AB34-5870-4620-9B5A-27EFE314ADCC}"/>
              </a:ext>
            </a:extLst>
          </p:cNvPr>
          <p:cNvSpPr>
            <a:spLocks noGrp="1"/>
          </p:cNvSpPr>
          <p:nvPr>
            <p:ph type="title"/>
          </p:nvPr>
        </p:nvSpPr>
        <p:spPr/>
        <p:txBody>
          <a:bodyPr>
            <a:normAutofit fontScale="90000"/>
          </a:bodyPr>
          <a:lstStyle/>
          <a:p>
            <a:r>
              <a:rPr lang="fr-FR" dirty="0"/>
              <a:t>L’affichage d’un agenda collaborateur</a:t>
            </a:r>
          </a:p>
        </p:txBody>
      </p:sp>
      <p:sp>
        <p:nvSpPr>
          <p:cNvPr id="3" name="Espace réservé de la date 2">
            <a:extLst>
              <a:ext uri="{FF2B5EF4-FFF2-40B4-BE49-F238E27FC236}">
                <a16:creationId xmlns:a16="http://schemas.microsoft.com/office/drawing/2014/main" id="{CAFD7D27-FB69-45DF-9F6C-9A1DA6FDD849}"/>
              </a:ext>
            </a:extLst>
          </p:cNvPr>
          <p:cNvSpPr>
            <a:spLocks noGrp="1"/>
          </p:cNvSpPr>
          <p:nvPr>
            <p:ph type="dt" sz="half" idx="10"/>
          </p:nvPr>
        </p:nvSpPr>
        <p:spPr/>
        <p:txBody>
          <a:bodyPr/>
          <a:lstStyle/>
          <a:p>
            <a:r>
              <a:rPr lang="fr-FR" dirty="0"/>
              <a:t>Avril 2024</a:t>
            </a:r>
          </a:p>
        </p:txBody>
      </p:sp>
      <p:sp>
        <p:nvSpPr>
          <p:cNvPr id="4" name="Espace réservé du numéro de diapositive 3">
            <a:extLst>
              <a:ext uri="{FF2B5EF4-FFF2-40B4-BE49-F238E27FC236}">
                <a16:creationId xmlns:a16="http://schemas.microsoft.com/office/drawing/2014/main" id="{E6118039-ECFA-43F0-A3D8-4E467C2EABF4}"/>
              </a:ext>
            </a:extLst>
          </p:cNvPr>
          <p:cNvSpPr>
            <a:spLocks noGrp="1"/>
          </p:cNvSpPr>
          <p:nvPr>
            <p:ph type="sldNum" sz="quarter" idx="12"/>
          </p:nvPr>
        </p:nvSpPr>
        <p:spPr/>
        <p:txBody>
          <a:bodyPr/>
          <a:lstStyle/>
          <a:p>
            <a:fld id="{CE2CA558-F8B2-4A45-9D98-6D6DAC54E46D}" type="slidenum">
              <a:rPr lang="fr-FR" smtClean="0"/>
              <a:pPr/>
              <a:t>9</a:t>
            </a:fld>
            <a:endParaRPr lang="fr-FR"/>
          </a:p>
        </p:txBody>
      </p:sp>
      <p:sp>
        <p:nvSpPr>
          <p:cNvPr id="9" name="Espace réservé du contenu 8">
            <a:extLst>
              <a:ext uri="{FF2B5EF4-FFF2-40B4-BE49-F238E27FC236}">
                <a16:creationId xmlns:a16="http://schemas.microsoft.com/office/drawing/2014/main" id="{EDBE487A-EF79-4103-8803-EEFA7CEADA29}"/>
              </a:ext>
            </a:extLst>
          </p:cNvPr>
          <p:cNvSpPr>
            <a:spLocks noGrp="1"/>
          </p:cNvSpPr>
          <p:nvPr>
            <p:ph idx="13"/>
          </p:nvPr>
        </p:nvSpPr>
        <p:spPr/>
        <p:txBody>
          <a:bodyPr/>
          <a:lstStyle/>
          <a:p>
            <a:r>
              <a:rPr lang="fr-FR" dirty="0"/>
              <a:t>LEXIS POLYOFFICE &amp; LEXIS POLYACTE</a:t>
            </a:r>
          </a:p>
          <a:p>
            <a:r>
              <a:rPr lang="fr-FR" dirty="0"/>
              <a:t>La page d’accueil</a:t>
            </a:r>
          </a:p>
          <a:p>
            <a:r>
              <a:rPr lang="fr-FR" dirty="0"/>
              <a:t>2/4</a:t>
            </a:r>
          </a:p>
        </p:txBody>
      </p:sp>
      <p:pic>
        <p:nvPicPr>
          <p:cNvPr id="10" name="Image 9">
            <a:extLst>
              <a:ext uri="{FF2B5EF4-FFF2-40B4-BE49-F238E27FC236}">
                <a16:creationId xmlns:a16="http://schemas.microsoft.com/office/drawing/2014/main" id="{F04EAD78-052E-4F51-8880-144E54B16E60}"/>
              </a:ext>
            </a:extLst>
          </p:cNvPr>
          <p:cNvPicPr>
            <a:picLocks noChangeAspect="1"/>
          </p:cNvPicPr>
          <p:nvPr/>
        </p:nvPicPr>
        <p:blipFill>
          <a:blip r:embed="rId2"/>
          <a:stretch>
            <a:fillRect/>
          </a:stretch>
        </p:blipFill>
        <p:spPr>
          <a:xfrm>
            <a:off x="5200647" y="500062"/>
            <a:ext cx="6229937" cy="3348591"/>
          </a:xfrm>
          <a:prstGeom prst="rect">
            <a:avLst/>
          </a:prstGeom>
        </p:spPr>
      </p:pic>
      <p:sp>
        <p:nvSpPr>
          <p:cNvPr id="11" name="ZoneTexte 10">
            <a:extLst>
              <a:ext uri="{FF2B5EF4-FFF2-40B4-BE49-F238E27FC236}">
                <a16:creationId xmlns:a16="http://schemas.microsoft.com/office/drawing/2014/main" id="{7EAF16B8-9888-4DB8-BE35-D79E544F4C0A}"/>
              </a:ext>
            </a:extLst>
          </p:cNvPr>
          <p:cNvSpPr txBox="1"/>
          <p:nvPr/>
        </p:nvSpPr>
        <p:spPr>
          <a:xfrm>
            <a:off x="5200649" y="4205100"/>
            <a:ext cx="6229935" cy="2123658"/>
          </a:xfrm>
          <a:prstGeom prst="rect">
            <a:avLst/>
          </a:prstGeom>
          <a:noFill/>
        </p:spPr>
        <p:txBody>
          <a:bodyPr wrap="square" rtlCol="0">
            <a:spAutoFit/>
          </a:bodyPr>
          <a:lstStyle/>
          <a:p>
            <a:r>
              <a:rPr lang="fr-FR" sz="1200" dirty="0"/>
              <a:t>Depuis la page d’accueil, vous pouvez à présent afficher les événements à venir d’un collaborateur. Pour ce faire, via le menu du widget </a:t>
            </a:r>
            <a:r>
              <a:rPr lang="fr-FR" sz="1200" b="1" dirty="0">
                <a:solidFill>
                  <a:srgbClr val="FF0000"/>
                </a:solidFill>
              </a:rPr>
              <a:t>Agenda</a:t>
            </a:r>
            <a:r>
              <a:rPr lang="fr-FR" sz="1200" dirty="0"/>
              <a:t>, sélectionnez la commande </a:t>
            </a:r>
            <a:r>
              <a:rPr lang="fr-FR" sz="1200" b="1" dirty="0">
                <a:solidFill>
                  <a:srgbClr val="FF0000"/>
                </a:solidFill>
              </a:rPr>
              <a:t>Afficher le widget d’un collaborateur</a:t>
            </a:r>
            <a:r>
              <a:rPr lang="fr-FR" sz="1200" dirty="0"/>
              <a:t>. Ensuite, cliquez sur l’icone pour lister l’ensemble des collaborateurs ou effectuez une recherche pour sélectionner les événements du collaborateur.</a:t>
            </a:r>
          </a:p>
          <a:p>
            <a:endParaRPr lang="fr-FR" sz="1200" dirty="0"/>
          </a:p>
          <a:p>
            <a:r>
              <a:rPr lang="fr-FR" sz="1200" dirty="0"/>
              <a:t>En haut du widget, le collaborateur ainsi que sa couleur associée sont affichés.</a:t>
            </a:r>
          </a:p>
          <a:p>
            <a:endParaRPr lang="fr-FR" sz="1200" dirty="0"/>
          </a:p>
          <a:p>
            <a:r>
              <a:rPr lang="fr-FR" sz="1200" dirty="0"/>
              <a:t>Pour revenir à vos propres événements, cliquez sur la commande </a:t>
            </a:r>
            <a:r>
              <a:rPr lang="fr-FR" sz="1200" b="1" dirty="0">
                <a:solidFill>
                  <a:srgbClr val="FF0000"/>
                </a:solidFill>
              </a:rPr>
              <a:t>Revenir à mon widget Agenda </a:t>
            </a:r>
            <a:r>
              <a:rPr lang="fr-FR" sz="1200" dirty="0"/>
              <a:t>depuis le même menu.</a:t>
            </a:r>
          </a:p>
          <a:p>
            <a:endParaRPr lang="fr-FR" sz="1200" dirty="0"/>
          </a:p>
          <a:p>
            <a:endParaRPr lang="fr-FR" sz="1200" dirty="0"/>
          </a:p>
        </p:txBody>
      </p:sp>
    </p:spTree>
    <p:extLst>
      <p:ext uri="{BB962C8B-B14F-4D97-AF65-F5344CB8AC3E}">
        <p14:creationId xmlns:p14="http://schemas.microsoft.com/office/powerpoint/2010/main" val="6590673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D59B97C4AC84A81FC6B001326CA36" ma:contentTypeVersion="12" ma:contentTypeDescription="Create a new document." ma:contentTypeScope="" ma:versionID="717a1efa462eb2f89d357391aceb2dad">
  <xsd:schema xmlns:xsd="http://www.w3.org/2001/XMLSchema" xmlns:xs="http://www.w3.org/2001/XMLSchema" xmlns:p="http://schemas.microsoft.com/office/2006/metadata/properties" xmlns:ns2="14ce0d30-9925-45c1-b4e1-10baaa720f2a" xmlns:ns3="d2daffa0-0de6-4d0d-bffa-227823594933" targetNamespace="http://schemas.microsoft.com/office/2006/metadata/properties" ma:root="true" ma:fieldsID="c2e295fbd91262cecbb4b27f242b096e" ns2:_="" ns3:_="">
    <xsd:import namespace="14ce0d30-9925-45c1-b4e1-10baaa720f2a"/>
    <xsd:import namespace="d2daffa0-0de6-4d0d-bffa-2278235949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e0d30-9925-45c1-b4e1-10baaa720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daffa0-0de6-4d0d-bffa-22782359493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daffa0-0de6-4d0d-bffa-227823594933">
      <UserInfo>
        <DisplayName>DONGMO NATIDO, Arnaud (LNG-PAR)</DisplayName>
        <AccountId>48</AccountId>
        <AccountType/>
      </UserInfo>
      <UserInfo>
        <DisplayName>GAUGE, ANTHONY (LNG-PAR)</DisplayName>
        <AccountId>18</AccountId>
        <AccountType/>
      </UserInfo>
      <UserInfo>
        <DisplayName>MARTEL, ANNE (LNG-PAR)</DisplayName>
        <AccountId>63</AccountId>
        <AccountType/>
      </UserInfo>
    </SharedWithUsers>
  </documentManagement>
</p:properties>
</file>

<file path=customXml/itemProps1.xml><?xml version="1.0" encoding="utf-8"?>
<ds:datastoreItem xmlns:ds="http://schemas.openxmlformats.org/officeDocument/2006/customXml" ds:itemID="{1E799042-F4C6-4814-98C0-8CAED494C744}">
  <ds:schemaRefs>
    <ds:schemaRef ds:uri="14ce0d30-9925-45c1-b4e1-10baaa720f2a"/>
    <ds:schemaRef ds:uri="d2daffa0-0de6-4d0d-bffa-227823594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F0C024-6033-4062-B2BA-5593A4E2AC6A}">
  <ds:schemaRefs>
    <ds:schemaRef ds:uri="http://schemas.microsoft.com/sharepoint/v3/contenttype/forms"/>
  </ds:schemaRefs>
</ds:datastoreItem>
</file>

<file path=customXml/itemProps3.xml><?xml version="1.0" encoding="utf-8"?>
<ds:datastoreItem xmlns:ds="http://schemas.openxmlformats.org/officeDocument/2006/customXml" ds:itemID="{2D0336D7-DCEB-489C-B876-B611649729B6}">
  <ds:schemaRefs>
    <ds:schemaRef ds:uri="14ce0d30-9925-45c1-b4e1-10baaa720f2a"/>
    <ds:schemaRef ds:uri="d2daffa0-0de6-4d0d-bffa-227823594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8958</TotalTime>
  <Words>1427</Words>
  <Application>Microsoft Office PowerPoint</Application>
  <PresentationFormat>Grand écran</PresentationFormat>
  <Paragraphs>162</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LEXIS POLY</vt:lpstr>
      <vt:lpstr>MISE A JOUR DE VOTRE PRODUIT</vt:lpstr>
      <vt:lpstr>VOS NOUVEAUTES LEXIS POLY VERSION Avril 2024  L’équipe Lexis Poly est fière de vous présenter les toutes dernières nouveautés DE VOTRE SOLUTION LEXIS POLY</vt:lpstr>
      <vt:lpstr>La personnalisation des agendas</vt:lpstr>
      <vt:lpstr>La personnalisation des agendas</vt:lpstr>
      <vt:lpstr>La personnalisation des agendas</vt:lpstr>
      <vt:lpstr>La personnalisation des agendas</vt:lpstr>
      <vt:lpstr>L’affichage d’un agenda collaborateur</vt:lpstr>
      <vt:lpstr>L’affichage d’un agenda collaborateur</vt:lpstr>
      <vt:lpstr>La gestion des droits sur les sous-parapheurs</vt:lpstr>
      <vt:lpstr>La gestion des droits sur les sous-parapheurs</vt:lpstr>
      <vt:lpstr>La gestion des droits sur les sous-parapheurs</vt:lpstr>
      <vt:lpstr>La mise à jour du formulaire 2759</vt:lpstr>
      <vt:lpstr>La déclaration des liens familiaux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Corona, Gregory (LNG-PAR)</dc:creator>
  <cp:lastModifiedBy>CORONA, GREGORY (LNG-PAR)</cp:lastModifiedBy>
  <cp:revision>142</cp:revision>
  <dcterms:created xsi:type="dcterms:W3CDTF">2021-03-17T13:35:35Z</dcterms:created>
  <dcterms:modified xsi:type="dcterms:W3CDTF">2024-04-22T13:48:26Z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0x010100F74D59B97C4AC84A81FC6B001326CA36</vt:lpwstr>
  </property>
  <property fmtid="{D5CDD505-2E9C-101B-9397-08002B2CF9AE}" pid="3" name="MSIP_Label_549ac42a-3eb4-4074-b885-aea26bd6241e_Enabled">
    <vt:lpwstr>true</vt:lpwstr>
  </property>
  <property fmtid="{D5CDD505-2E9C-101B-9397-08002B2CF9AE}" pid="4" name="MSIP_Label_549ac42a-3eb4-4074-b885-aea26bd6241e_SetDate">
    <vt:lpwstr>2022-06-15T06:54:09Z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badd3096-6e98-4ae9-af72-cf05d118d994</vt:lpwstr>
  </property>
  <property fmtid="{D5CDD505-2E9C-101B-9397-08002B2CF9AE}" pid="9" name="MSIP_Label_549ac42a-3eb4-4074-b885-aea26bd6241e_ContentBits">
    <vt:lpwstr>0</vt:lpwstr>
  </property>
</Properties>
</file>