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1175" r:id="rId3"/>
    <p:sldId id="1200" r:id="rId4"/>
    <p:sldId id="1233" r:id="rId5"/>
    <p:sldId id="1201" r:id="rId6"/>
    <p:sldId id="1213" r:id="rId7"/>
    <p:sldId id="1229" r:id="rId8"/>
    <p:sldId id="1231" r:id="rId9"/>
    <p:sldId id="1234" r:id="rId10"/>
    <p:sldId id="1235" r:id="rId11"/>
    <p:sldId id="1236" r:id="rId12"/>
    <p:sldId id="1237" r:id="rId13"/>
    <p:sldId id="1238" r:id="rId14"/>
    <p:sldId id="1220" r:id="rId15"/>
    <p:sldId id="1239" r:id="rId16"/>
    <p:sldId id="1240" r:id="rId17"/>
    <p:sldId id="1241" r:id="rId18"/>
    <p:sldId id="1242" r:id="rId19"/>
    <p:sldId id="1216" r:id="rId20"/>
    <p:sldId id="1243" r:id="rId21"/>
    <p:sldId id="1244" r:id="rId22"/>
    <p:sldId id="1223" r:id="rId23"/>
    <p:sldId id="1232" r:id="rId24"/>
    <p:sldId id="1224" r:id="rId25"/>
    <p:sldId id="1245" r:id="rId26"/>
    <p:sldId id="1246" r:id="rId27"/>
    <p:sldId id="1226" r:id="rId28"/>
    <p:sldId id="1228" r:id="rId29"/>
  </p:sldIdLst>
  <p:sldSz cx="12192000" cy="6858000"/>
  <p:notesSz cx="6797675" cy="98726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E66AD8C5-9786-4CE4-AF2A-25DA4EDB4A1C}">
          <p14:sldIdLst>
            <p14:sldId id="1175"/>
            <p14:sldId id="1200"/>
            <p14:sldId id="1233"/>
            <p14:sldId id="1201"/>
            <p14:sldId id="1213"/>
            <p14:sldId id="1229"/>
            <p14:sldId id="1231"/>
            <p14:sldId id="1234"/>
            <p14:sldId id="1235"/>
            <p14:sldId id="1236"/>
            <p14:sldId id="1237"/>
            <p14:sldId id="1238"/>
            <p14:sldId id="1220"/>
            <p14:sldId id="1239"/>
            <p14:sldId id="1240"/>
            <p14:sldId id="1241"/>
            <p14:sldId id="1242"/>
            <p14:sldId id="1216"/>
            <p14:sldId id="1243"/>
            <p14:sldId id="1244"/>
            <p14:sldId id="1223"/>
            <p14:sldId id="1232"/>
            <p14:sldId id="1224"/>
            <p14:sldId id="1245"/>
            <p14:sldId id="1246"/>
            <p14:sldId id="1226"/>
            <p14:sldId id="122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llome, Daniella (LNG-PAR)" initials="DD(" lastIdx="1" clrIdx="0">
    <p:extLst>
      <p:ext uri="{19B8F6BF-5375-455C-9EA6-DF929625EA0E}">
        <p15:presenceInfo xmlns:p15="http://schemas.microsoft.com/office/powerpoint/2012/main" userId="S::DELLOMED@legal.regn.net::14444669-150e-434b-a110-2ea818cf7ad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28" autoAdjust="0"/>
    <p:restoredTop sz="94660"/>
  </p:normalViewPr>
  <p:slideViewPr>
    <p:cSldViewPr snapToGrid="0">
      <p:cViewPr varScale="1">
        <p:scale>
          <a:sx n="80" d="100"/>
          <a:sy n="80" d="100"/>
        </p:scale>
        <p:origin x="2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649B35-358C-4EB6-8C26-F421FEA682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37ED690-77FE-4A67-AF4F-5911EDE4FD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67DDE95-EBA8-4127-83D3-0FC70612F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19912-C6EE-4450-8DB6-0F326DAAC526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F3AA8C-A6BF-4923-AD4D-A7F51DFB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44B9EC1-A043-4C73-A8B0-1A7A09BB5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4792B-2888-457D-A676-325EC8AD5D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2616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C948DA-900A-48F4-8372-834A3F899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80099FB-4391-4B98-88FA-C398D4180D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9064D9-8635-45D1-86D0-614F1EAF0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19912-C6EE-4450-8DB6-0F326DAAC526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AEAB7A-667E-4E43-8148-1E5A5AF67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6669A7-ED56-4829-906D-4050323E9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4792B-2888-457D-A676-325EC8AD5D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6598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FCA9562-C4C7-4D53-80A4-C03640CAD2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E450A9B-2F68-4FA0-9828-F8CFBC3DF9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8443A42-11EB-4060-9597-94A40E0EF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19912-C6EE-4450-8DB6-0F326DAAC526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6155241-C5C3-4ADE-A595-FD2D5A942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5BB64A-9E17-4CC6-A4CC-FAD79683F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4792B-2888-457D-A676-325EC8AD5D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4284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4318478"/>
            <a:ext cx="12192000" cy="2160000"/>
          </a:xfrm>
        </p:spPr>
        <p:txBody>
          <a:bodyPr lIns="360000" tIns="360000" rIns="360000" bIns="0"/>
          <a:lstStyle>
            <a:lvl1pPr marL="0" indent="0" algn="l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342938" indent="0" algn="ctr">
              <a:buNone/>
              <a:defRPr sz="1500"/>
            </a:lvl2pPr>
            <a:lvl3pPr marL="685874" indent="0" algn="ctr">
              <a:buNone/>
              <a:defRPr sz="1351"/>
            </a:lvl3pPr>
            <a:lvl4pPr marL="1028812" indent="0" algn="ctr">
              <a:buNone/>
              <a:defRPr sz="1200"/>
            </a:lvl4pPr>
            <a:lvl5pPr marL="1371748" indent="0" algn="ctr">
              <a:buNone/>
              <a:defRPr sz="1200"/>
            </a:lvl5pPr>
            <a:lvl6pPr marL="1714686" indent="0" algn="ctr">
              <a:buNone/>
              <a:defRPr sz="1200"/>
            </a:lvl6pPr>
            <a:lvl7pPr marL="2057623" indent="0" algn="ctr">
              <a:buNone/>
              <a:defRPr sz="1200"/>
            </a:lvl7pPr>
            <a:lvl8pPr marL="2400560" indent="0" algn="ctr">
              <a:buNone/>
              <a:defRPr sz="1200"/>
            </a:lvl8pPr>
            <a:lvl9pPr marL="2743498" indent="0" algn="ctr">
              <a:buNone/>
              <a:defRPr sz="1200"/>
            </a:lvl9pPr>
          </a:lstStyle>
          <a:p>
            <a:r>
              <a:rPr lang="fr-FR" dirty="0"/>
              <a:t>Modifier le style des sous-titres du masque</a:t>
            </a:r>
          </a:p>
        </p:txBody>
      </p:sp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0" y="2150052"/>
            <a:ext cx="12192000" cy="2160000"/>
          </a:xfrm>
          <a:solidFill>
            <a:srgbClr val="ED1C24"/>
          </a:solidFill>
        </p:spPr>
        <p:txBody>
          <a:bodyPr lIns="360000" rIns="360000"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396086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1635927" y="103698"/>
            <a:ext cx="556079" cy="9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135019" tIns="0" rIns="135019" bIns="0" rtlCol="0" anchor="ctr">
            <a:norm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buNone/>
            </a:pPr>
            <a:endParaRPr lang="fr-FR" sz="195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8207-66A4-4504-AB9D-C87A7098B4F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07355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1" y="1709748"/>
            <a:ext cx="10515600" cy="2852737"/>
          </a:xfrm>
        </p:spPr>
        <p:txBody>
          <a:bodyPr anchor="b"/>
          <a:lstStyle>
            <a:lvl1pPr>
              <a:defRPr sz="450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1" y="458947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3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74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3pPr>
            <a:lvl4pPr marL="102881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7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68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62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5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WorkShop IT Mai 2017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8207-66A4-4504-AB9D-C87A7098B4F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992349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8207-66A4-4504-AB9D-C87A7098B4F9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Rectangle 8"/>
          <p:cNvSpPr/>
          <p:nvPr userDrawn="1"/>
        </p:nvSpPr>
        <p:spPr>
          <a:xfrm>
            <a:off x="11635927" y="103698"/>
            <a:ext cx="556079" cy="9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135019" tIns="0" rIns="135019" bIns="0" rtlCol="0" anchor="ctr">
            <a:norm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buNone/>
            </a:pPr>
            <a:endParaRPr lang="fr-FR" sz="195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199374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WorkShop IT Mai 2017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8207-66A4-4504-AB9D-C87A7098B4F9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1635927" y="103698"/>
            <a:ext cx="556079" cy="9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135019" tIns="0" rIns="135019" bIns="0" rtlCol="0" anchor="ctr">
            <a:norm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  <a:buNone/>
            </a:pPr>
            <a:endParaRPr lang="fr-FR" sz="195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756623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WorkShop IT Mai 2017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8207-66A4-4504-AB9D-C87A7098B4F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268497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228600"/>
            <a:ext cx="11582400" cy="609600"/>
          </a:xfrm>
          <a:prstGeom prst="rect">
            <a:avLst/>
          </a:prstGeom>
          <a:noFill/>
        </p:spPr>
        <p:txBody>
          <a:bodyPr rtlCol="0">
            <a:noAutofit/>
          </a:bodyPr>
          <a:lstStyle>
            <a:lvl1pPr marL="0" algn="l" defTabSz="342938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lang="en-US" sz="1800" b="0" kern="1200" dirty="0">
                <a:solidFill>
                  <a:srgbClr val="ED1C24"/>
                </a:solidFill>
                <a:latin typeface="Calibri" pitchFamily="34" charset="0"/>
                <a:ea typeface="+mn-ea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04801" y="1124680"/>
            <a:ext cx="11582400" cy="4666520"/>
          </a:xfrm>
          <a:prstGeom prst="rect">
            <a:avLst/>
          </a:prstGeom>
        </p:spPr>
        <p:txBody>
          <a:bodyPr wrap="square">
            <a:noAutofit/>
          </a:bodyPr>
          <a:lstStyle>
            <a:lvl1pPr marL="125030" indent="-125030" algn="l" defTabSz="342938" rtl="0" eaLnBrk="1" latinLnBrk="0" hangingPunct="1">
              <a:spcBef>
                <a:spcPts val="300"/>
              </a:spcBef>
              <a:spcAft>
                <a:spcPts val="451"/>
              </a:spcAft>
              <a:buFont typeface="Arial"/>
              <a:buChar char="•"/>
              <a:defRPr lang="en-US" sz="1351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  <a:lvl2pPr marL="298879" indent="-173850" algn="l" defTabSz="342938" rtl="0" eaLnBrk="1" latinLnBrk="0" hangingPunct="1">
              <a:spcBef>
                <a:spcPts val="300"/>
              </a:spcBef>
              <a:spcAft>
                <a:spcPts val="451"/>
              </a:spcAft>
              <a:buSzPct val="100000"/>
              <a:buFont typeface="Arial" pitchFamily="34" charset="0"/>
              <a:buChar char="−"/>
              <a:defRPr lang="en-US" sz="12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+mn-ea"/>
                <a:cs typeface="+mn-cs"/>
              </a:defRPr>
            </a:lvl2pPr>
            <a:lvl3pPr marL="425100" indent="-126220" algn="l" defTabSz="342938" rtl="0" eaLnBrk="1" latinLnBrk="0" hangingPunct="1">
              <a:spcBef>
                <a:spcPts val="300"/>
              </a:spcBef>
              <a:spcAft>
                <a:spcPts val="451"/>
              </a:spcAft>
              <a:buFont typeface="Arial" pitchFamily="34" charset="0"/>
              <a:buChar char="•"/>
              <a:defRPr lang="en-US" sz="1051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+mn-ea"/>
                <a:cs typeface="+mn-cs"/>
              </a:defRPr>
            </a:lvl3pPr>
            <a:lvl4pPr marL="647770" indent="-173850" algn="l" defTabSz="342938" rtl="0" eaLnBrk="1" latinLnBrk="0" hangingPunct="1">
              <a:spcBef>
                <a:spcPts val="300"/>
              </a:spcBef>
              <a:spcAft>
                <a:spcPts val="451"/>
              </a:spcAft>
              <a:buSzPct val="100000"/>
              <a:buFont typeface="Arial" pitchFamily="34" charset="0"/>
              <a:buChar char="−"/>
              <a:defRPr lang="en-US" sz="9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ea typeface="+mn-ea"/>
                <a:cs typeface="+mn-cs"/>
              </a:defRPr>
            </a:lvl4pPr>
            <a:lvl5pPr marL="0" algn="l" defTabSz="342938" rtl="0" eaLnBrk="1" latinLnBrk="0" hangingPunct="1">
              <a:spcAft>
                <a:spcPts val="451"/>
              </a:spcAft>
              <a:buFont typeface="Arial"/>
              <a:buChar char="•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737606" y="6356374"/>
            <a:ext cx="2844801" cy="36512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9B28D8-E85E-46A4-A1A8-B7DD87AA46E6}" type="slidenum">
              <a:rPr lang="en-US" smtClean="0"/>
              <a:pPr>
                <a:defRPr/>
              </a:pPr>
              <a:t>‹N°›</a:t>
            </a:fld>
            <a:endParaRPr lang="en-US" dirty="0"/>
          </a:p>
        </p:txBody>
      </p:sp>
      <p:sp>
        <p:nvSpPr>
          <p:cNvPr id="6" name="Espace réservé du pied de page 3"/>
          <p:cNvSpPr>
            <a:spLocks noGrp="1"/>
          </p:cNvSpPr>
          <p:nvPr>
            <p:ph type="ftr" sz="quarter" idx="12"/>
          </p:nvPr>
        </p:nvSpPr>
        <p:spPr>
          <a:xfrm>
            <a:off x="0" y="6492875"/>
            <a:ext cx="7920000" cy="360000"/>
          </a:xfrm>
        </p:spPr>
        <p:txBody>
          <a:bodyPr/>
          <a:lstStyle/>
          <a:p>
            <a:r>
              <a:rPr lang="fr-FR" dirty="0"/>
              <a:t>WorkShop IT Mai 2017</a:t>
            </a:r>
          </a:p>
        </p:txBody>
      </p:sp>
    </p:spTree>
    <p:extLst>
      <p:ext uri="{BB962C8B-B14F-4D97-AF65-F5344CB8AC3E}">
        <p14:creationId xmlns:p14="http://schemas.microsoft.com/office/powerpoint/2010/main" val="36555367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04" y="116632"/>
            <a:ext cx="10559997" cy="783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1805">
                <a:solidFill>
                  <a:srgbClr val="FF0000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7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09B28D8-E85E-46A4-A1A8-B7DD87AA46E6}" type="slidenum">
              <a:rPr lang="en-US" smtClean="0"/>
              <a:pPr>
                <a:defRPr/>
              </a:pPr>
              <a:t>‹N°›</a:t>
            </a:fld>
            <a:endParaRPr lang="en-US" dirty="0"/>
          </a:p>
        </p:txBody>
      </p:sp>
      <p:cxnSp>
        <p:nvCxnSpPr>
          <p:cNvPr id="8" name="Straight Connector 6"/>
          <p:cNvCxnSpPr/>
          <p:nvPr userDrawn="1"/>
        </p:nvCxnSpPr>
        <p:spPr>
          <a:xfrm>
            <a:off x="1" y="917575"/>
            <a:ext cx="12192000" cy="1588"/>
          </a:xfrm>
          <a:prstGeom prst="line">
            <a:avLst/>
          </a:prstGeom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8422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3EF4F7-B23D-403E-8AE3-BA6853F34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370649-6B75-4433-B84A-1339607E76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4C2601-9958-4D71-B77E-B5B4B28F1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19912-C6EE-4450-8DB6-0F326DAAC526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0B660B-5EB0-4887-BF0A-3852B2B22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4EC54E1-ADC8-468F-B849-2F915D3EE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4792B-2888-457D-A676-325EC8AD5D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10371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 userDrawn="1"/>
        </p:nvSpPr>
        <p:spPr bwMode="auto">
          <a:xfrm>
            <a:off x="0" y="7"/>
            <a:ext cx="12192000" cy="5889625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900" b="1" dirty="0">
              <a:solidFill>
                <a:srgbClr val="FFFFFF"/>
              </a:solidFill>
            </a:endParaRPr>
          </a:p>
        </p:txBody>
      </p:sp>
      <p:cxnSp>
        <p:nvCxnSpPr>
          <p:cNvPr id="5" name="Straight Connector 7"/>
          <p:cNvCxnSpPr/>
          <p:nvPr userDrawn="1"/>
        </p:nvCxnSpPr>
        <p:spPr bwMode="white">
          <a:xfrm>
            <a:off x="0" y="3186120"/>
            <a:ext cx="12192000" cy="1587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8"/>
          <p:cNvCxnSpPr/>
          <p:nvPr userDrawn="1"/>
        </p:nvCxnSpPr>
        <p:spPr bwMode="white">
          <a:xfrm>
            <a:off x="0" y="2473325"/>
            <a:ext cx="12192000" cy="158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14" descr="LN 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12755" y="6186495"/>
            <a:ext cx="21971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90082" name="Rectangle 2"/>
          <p:cNvSpPr>
            <a:spLocks noGrp="1" noChangeArrowheads="1"/>
          </p:cNvSpPr>
          <p:nvPr>
            <p:ph type="ctrTitle"/>
          </p:nvPr>
        </p:nvSpPr>
        <p:spPr bwMode="white">
          <a:xfrm>
            <a:off x="1930400" y="2514600"/>
            <a:ext cx="9347200" cy="609600"/>
          </a:xfrm>
          <a:prstGeom prst="rect">
            <a:avLst/>
          </a:prstGeom>
          <a:noFill/>
        </p:spPr>
        <p:txBody>
          <a:bodyPr rtlCol="0">
            <a:noAutofit/>
          </a:bodyPr>
          <a:lstStyle>
            <a:lvl1pPr marL="0" algn="r" defTabSz="342938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None/>
              <a:defRPr lang="en-US" sz="1800" b="1" kern="1200" dirty="0">
                <a:solidFill>
                  <a:schemeClr val="bg1"/>
                </a:solidFill>
                <a:latin typeface="Calibri" pitchFamily="34" charset="0"/>
                <a:ea typeface="+mn-ea"/>
                <a:cs typeface="Arial"/>
              </a:defRPr>
            </a:lvl1pPr>
          </a:lstStyle>
          <a:p>
            <a:r>
              <a:rPr lang="en-US" dirty="0"/>
              <a:t>Cliquez pour modifier le style du titre</a:t>
            </a:r>
          </a:p>
        </p:txBody>
      </p:sp>
      <p:sp>
        <p:nvSpPr>
          <p:cNvPr id="2990083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1930400" y="3276600"/>
            <a:ext cx="9347200" cy="6096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rtl="0" fontAlgn="base">
              <a:lnSpc>
                <a:spcPct val="95000"/>
              </a:lnSpc>
              <a:spcBef>
                <a:spcPct val="0"/>
              </a:spcBef>
              <a:spcAft>
                <a:spcPts val="1800"/>
              </a:spcAft>
              <a:defRPr lang="en-US" sz="900" kern="1200" dirty="0" smtClean="0">
                <a:solidFill>
                  <a:schemeClr val="bg1">
                    <a:lumMod val="85000"/>
                  </a:schemeClr>
                </a:solidFill>
                <a:latin typeface="Calibri" pitchFamily="34" charset="0"/>
                <a:ea typeface="+mj-ea"/>
                <a:cs typeface="Arial"/>
              </a:defRPr>
            </a:lvl1pPr>
          </a:lstStyle>
          <a:p>
            <a:pPr lvl="0"/>
            <a:r>
              <a:rPr lang="en-US" dirty="0"/>
              <a:t>Cliquez pour modifier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2328568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1600" y="304800"/>
            <a:ext cx="9245600" cy="533400"/>
          </a:xfrm>
          <a:prstGeom prst="rect">
            <a:avLst/>
          </a:prstGeom>
          <a:noFill/>
        </p:spPr>
        <p:txBody>
          <a:bodyPr rtlCol="0">
            <a:noAutofit/>
          </a:bodyPr>
          <a:lstStyle>
            <a:lvl1pPr marL="0" algn="r" defTabSz="342938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lang="en-US" sz="1351" b="1" kern="1200" dirty="0">
                <a:solidFill>
                  <a:srgbClr val="ED1C24"/>
                </a:solidFill>
                <a:latin typeface="Calibri" pitchFamily="34" charset="0"/>
                <a:ea typeface="+mn-ea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81200"/>
            <a:ext cx="8636000" cy="41148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marL="0" indent="0" algn="l" defTabSz="342938" rtl="0" eaLnBrk="1" latinLnBrk="0" hangingPunct="1">
              <a:lnSpc>
                <a:spcPct val="90000"/>
              </a:lnSpc>
              <a:spcBef>
                <a:spcPts val="225"/>
              </a:spcBef>
              <a:buFont typeface="Arial"/>
              <a:defRPr lang="en-US" sz="1051" kern="120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86926" indent="-86926" algn="l" defTabSz="342938" rtl="0" eaLnBrk="1" latinLnBrk="0" hangingPunct="1">
              <a:lnSpc>
                <a:spcPct val="90000"/>
              </a:lnSpc>
              <a:spcBef>
                <a:spcPts val="225"/>
              </a:spcBef>
              <a:spcAft>
                <a:spcPts val="451"/>
              </a:spcAft>
              <a:buSzPct val="100000"/>
              <a:buFont typeface="Arial"/>
              <a:buChar char="•"/>
              <a:defRPr lang="en-US" sz="825" kern="1200" dirty="0">
                <a:solidFill>
                  <a:schemeClr val="tx1"/>
                </a:solidFill>
                <a:latin typeface="Calibri" pitchFamily="34" charset="0"/>
                <a:ea typeface="+mn-ea"/>
                <a:cs typeface="Calibri" pitchFamily="34" charset="0"/>
              </a:defRPr>
            </a:lvl2pPr>
            <a:lvl3pPr marL="0" indent="-129793" algn="l" defTabSz="342938" rtl="0" eaLnBrk="1" latinLnBrk="0" hangingPunct="1">
              <a:lnSpc>
                <a:spcPct val="90000"/>
              </a:lnSpc>
              <a:spcBef>
                <a:spcPts val="451"/>
              </a:spcBef>
              <a:spcAft>
                <a:spcPts val="451"/>
              </a:spcAft>
              <a:buFont typeface="Arial"/>
              <a:buChar char="•"/>
              <a:defRPr lang="en-US" sz="2100" kern="1200" dirty="0" smtClean="0">
                <a:solidFill>
                  <a:srgbClr val="000000"/>
                </a:solidFill>
                <a:latin typeface="+mn-lt"/>
                <a:ea typeface="Calibri"/>
                <a:cs typeface="Calibri"/>
              </a:defRPr>
            </a:lvl3pPr>
            <a:lvl4pPr marL="0" indent="-86926" algn="l" defTabSz="342938" rtl="0" eaLnBrk="1" latinLnBrk="0" hangingPunct="1">
              <a:lnSpc>
                <a:spcPct val="90000"/>
              </a:lnSpc>
              <a:spcBef>
                <a:spcPts val="451"/>
              </a:spcBef>
              <a:spcAft>
                <a:spcPts val="451"/>
              </a:spcAft>
              <a:buSzPct val="100000"/>
              <a:buFont typeface="Arial"/>
              <a:buChar char="•"/>
              <a:defRPr lang="en-US" sz="2100" kern="1200" dirty="0">
                <a:solidFill>
                  <a:srgbClr val="000000"/>
                </a:solidFill>
                <a:latin typeface="+mn-lt"/>
                <a:ea typeface="Calibri"/>
                <a:cs typeface="Calibri"/>
              </a:defRPr>
            </a:lvl4pPr>
            <a:lvl5pPr>
              <a:defRPr sz="1200">
                <a:latin typeface="Calibri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 err="1"/>
              <a:t>xzczXczXC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09600" y="1295406"/>
            <a:ext cx="11277600" cy="53340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57203" indent="-257203" algn="l" defTabSz="342938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/>
              <a:buNone/>
              <a:defRPr lang="en-US" sz="15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+mj-ea"/>
                <a:cs typeface="Arial"/>
              </a:defRPr>
            </a:lvl1pPr>
            <a:lvl2pPr marL="257203" indent="-257203" algn="l" defTabSz="342938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Arial"/>
              <a:buNone/>
              <a:defRPr lang="en-US" sz="21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/>
              </a:defRPr>
            </a:lvl2pPr>
            <a:lvl3pPr marL="425100" indent="-126220" algn="l" defTabSz="342938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/>
              <a:buChar char="•"/>
              <a:defRPr lang="en-US" sz="1275" kern="120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647770" indent="-173850" algn="l" defTabSz="342938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/>
              <a:buChar char="−"/>
              <a:defRPr lang="en-US" sz="1275" kern="1200" dirty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0" algn="l" defTabSz="342938" rtl="0" eaLnBrk="1" latinLnBrk="0" hangingPunct="1">
              <a:spcAft>
                <a:spcPts val="451"/>
              </a:spcAft>
              <a:buFont typeface="Arial"/>
              <a:buChar char="•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99073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55626" y="6585781"/>
            <a:ext cx="3094113" cy="230830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pPr algn="ctr" defTabSz="712770" fontAlgn="base">
              <a:spcBef>
                <a:spcPct val="0"/>
              </a:spcBef>
              <a:spcAft>
                <a:spcPct val="0"/>
              </a:spcAft>
            </a:pPr>
            <a:r>
              <a:rPr lang="fr-FR" sz="900" b="1" dirty="0">
                <a:solidFill>
                  <a:srgbClr val="002060"/>
                </a:solidFill>
                <a:latin typeface="Calibri"/>
                <a:ea typeface="Times New Roman"/>
              </a:rPr>
              <a:t>Identification</a:t>
            </a:r>
            <a:r>
              <a:rPr lang="fr-FR" sz="900" b="1" baseline="0" dirty="0">
                <a:solidFill>
                  <a:srgbClr val="002060"/>
                </a:solidFill>
                <a:latin typeface="Calibri"/>
                <a:ea typeface="Times New Roman"/>
              </a:rPr>
              <a:t> et déclaration </a:t>
            </a:r>
            <a:r>
              <a:rPr lang="fr-FR" sz="900" b="1" baseline="0" dirty="0">
                <a:solidFill>
                  <a:srgbClr val="C00000"/>
                </a:solidFill>
                <a:latin typeface="Calibri"/>
                <a:ea typeface="Times New Roman"/>
              </a:rPr>
              <a:t>du/d</a:t>
            </a:r>
            <a:r>
              <a:rPr lang="fr-FR" sz="900" b="1" dirty="0">
                <a:solidFill>
                  <a:srgbClr val="C00000"/>
                </a:solidFill>
                <a:latin typeface="Calibri"/>
                <a:ea typeface="Times New Roman"/>
              </a:rPr>
              <a:t>es bénéficiaire(s) effectif(s)</a:t>
            </a:r>
            <a:endParaRPr lang="fr-FR" sz="900" dirty="0">
              <a:solidFill>
                <a:srgbClr val="C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32988388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DD1AFCE-FC32-4775-8421-FF567C83DCDF}"/>
              </a:ext>
            </a:extLst>
          </p:cNvPr>
          <p:cNvSpPr/>
          <p:nvPr/>
        </p:nvSpPr>
        <p:spPr>
          <a:xfrm>
            <a:off x="0" y="0"/>
            <a:ext cx="12204000" cy="6876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24000" y="2219022"/>
            <a:ext cx="12240000" cy="2385012"/>
          </a:xfrm>
          <a:noFill/>
        </p:spPr>
        <p:txBody>
          <a:bodyPr lIns="360000" tIns="360000" rIns="720000" bIns="360000" anchor="ctr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LexisNexis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8207-66A4-4504-AB9D-C87A7098B4F9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BB0B619-08E3-41B7-817B-F597A69A73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-27384"/>
            <a:ext cx="1219443" cy="1392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999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3A623B-88B4-48C4-BA25-6AA40A719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DC9E1E-05DF-47B2-BE0C-1EC1F17C07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34537DB-FC20-404A-A204-3164177CD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19912-C6EE-4450-8DB6-0F326DAAC526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45E2397-2CA7-4113-B2B1-D6F260740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848F22-8B59-4393-8AE9-1D336BFA4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4792B-2888-457D-A676-325EC8AD5D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1690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1D846C-F7EA-4177-B4B8-C2B1B25D8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CE2FD8-B637-4503-B862-D06E8F209B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36C2A8A-536B-4696-99DC-14052F1A88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70266DA-CC61-4F5D-9C8B-4ABD98A92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19912-C6EE-4450-8DB6-0F326DAAC526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A9791A0-1730-451F-9F92-2D1CA67CB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C32A905-21DD-43F5-8761-AADFC4FC3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4792B-2888-457D-A676-325EC8AD5D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4126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3CE5C9-E24C-419A-BCBB-D6291F9D8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C6CD195-3B96-44C4-8CBC-3FC36082BE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F392FDF-6110-468E-9F24-C28C060D9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137C1B5-FD56-4D79-856D-D76871C188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88D7790-B516-48F9-80A9-CAD459E114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8BD5A45-34B3-4803-BAEF-B3988FAF6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19912-C6EE-4450-8DB6-0F326DAAC526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95E0973-0896-4CF5-8119-CAA9F042D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DC59B73-9CBF-47A1-8B74-43100DBC6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4792B-2888-457D-A676-325EC8AD5D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1584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DAAC59-6831-4DBB-99A9-A857F7CC0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49AA620-8122-4BEE-90E8-FB0D9843A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19912-C6EE-4450-8DB6-0F326DAAC526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445F533-BFE3-455E-9075-C3FE3EF0D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438B53A-496A-41CB-AB30-232DBCCD6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4792B-2888-457D-A676-325EC8AD5D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25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664E1C7-E040-4F31-A040-C15D095CB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19912-C6EE-4450-8DB6-0F326DAAC526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97919FF-17DD-4DAD-B88A-B79E03CBC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FDCAB2D-8B9B-4A62-AFA4-16EA2CE5B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4792B-2888-457D-A676-325EC8AD5D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7080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66B52D-8C72-44ED-8366-5097363BD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E562EE9-2604-47A0-B05E-2B58582914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BC2E46C-2128-450E-BA32-84C2EEEBD2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33F8300-2985-442D-844B-FB2C4E6F5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19912-C6EE-4450-8DB6-0F326DAAC526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E96086F-F219-43F9-A18E-C928254C8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D49C47C-1863-4351-B9AB-C5BB4716C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4792B-2888-457D-A676-325EC8AD5D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5381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78AF75-8CF6-4BFD-8E85-FF4973618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61CE871-9C4D-45A7-9F29-678C050146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0248D2C-D6EF-4434-95B5-B188A8DC23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36EC56-56C2-48DD-B49A-4709260DE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19912-C6EE-4450-8DB6-0F326DAAC526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EE5EF5F-9FDB-4D35-AFCD-532D3FF0D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84EDA20-FCBF-4675-B045-169763391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14792B-2888-457D-A676-325EC8AD5D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9325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C4137D5-50C1-456E-8095-62EBF4FE0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7A7B65A-48F5-4C28-92E6-6F33717DA8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309E095-CBE9-4C7C-AF2B-12FF1F489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19912-C6EE-4450-8DB6-0F326DAAC526}" type="datetimeFigureOut">
              <a:rPr lang="fr-FR" smtClean="0"/>
              <a:t>17/03/2020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3939F45-80D3-4430-8FA6-CAE610D0FF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2B595C4-01D6-4057-B67C-FF5B42C34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14792B-2888-457D-A676-325EC8AD5DA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7831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" y="6498000"/>
            <a:ext cx="12192001" cy="36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" y="0"/>
            <a:ext cx="12192001" cy="108000"/>
          </a:xfrm>
          <a:prstGeom prst="rect">
            <a:avLst/>
          </a:prstGeom>
          <a:solidFill>
            <a:srgbClr val="ED1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0" y="103697"/>
            <a:ext cx="10752000" cy="9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180000" tIns="0" rIns="180000" bIns="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75923" y="1440000"/>
            <a:ext cx="11160000" cy="468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0" y="6492875"/>
            <a:ext cx="7920000" cy="360000"/>
          </a:xfrm>
          <a:prstGeom prst="rect">
            <a:avLst/>
          </a:prstGeom>
        </p:spPr>
        <p:txBody>
          <a:bodyPr vert="horz" lIns="144000" tIns="0" rIns="14400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752000" y="6492875"/>
            <a:ext cx="1440000" cy="360000"/>
          </a:xfrm>
          <a:prstGeom prst="rect">
            <a:avLst/>
          </a:prstGeom>
        </p:spPr>
        <p:txBody>
          <a:bodyPr vert="horz" lIns="144000" tIns="0" rIns="14400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6418207-66A4-4504-AB9D-C87A7098B4F9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5"/>
          <a:stretch/>
        </p:blipFill>
        <p:spPr>
          <a:xfrm>
            <a:off x="10752000" y="2442"/>
            <a:ext cx="883923" cy="1001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481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dt="0"/>
  <p:txStyles>
    <p:titleStyle>
      <a:lvl1pPr algn="l" defTabSz="685874" rtl="0" eaLnBrk="1" latinLnBrk="0" hangingPunct="1">
        <a:lnSpc>
          <a:spcPct val="90000"/>
        </a:lnSpc>
        <a:spcBef>
          <a:spcPct val="0"/>
        </a:spcBef>
        <a:buNone/>
        <a:defRPr sz="19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69" indent="-171469" algn="l" defTabSz="685874" rtl="0" eaLnBrk="1" latinLnBrk="0" hangingPunct="1">
        <a:lnSpc>
          <a:spcPct val="90000"/>
        </a:lnSpc>
        <a:spcBef>
          <a:spcPts val="751"/>
        </a:spcBef>
        <a:buClr>
          <a:srgbClr val="ED1C24"/>
        </a:buClr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514406" indent="-171469" algn="l" defTabSz="685874" rtl="0" eaLnBrk="1" latinLnBrk="0" hangingPunct="1">
        <a:lnSpc>
          <a:spcPct val="90000"/>
        </a:lnSpc>
        <a:spcBef>
          <a:spcPts val="375"/>
        </a:spcBef>
        <a:buClr>
          <a:srgbClr val="ED1C24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857343" indent="-171469" algn="l" defTabSz="685874" rtl="0" eaLnBrk="1" latinLnBrk="0" hangingPunct="1">
        <a:lnSpc>
          <a:spcPct val="90000"/>
        </a:lnSpc>
        <a:spcBef>
          <a:spcPts val="375"/>
        </a:spcBef>
        <a:buClr>
          <a:srgbClr val="ED1C24"/>
        </a:buClr>
        <a:buFont typeface="Courier New" panose="02070309020205020404" pitchFamily="49" charset="0"/>
        <a:buChar char="o"/>
        <a:defRPr sz="1051" kern="1200">
          <a:solidFill>
            <a:schemeClr val="tx1"/>
          </a:solidFill>
          <a:latin typeface="+mn-lt"/>
          <a:ea typeface="+mn-ea"/>
          <a:cs typeface="+mn-cs"/>
        </a:defRPr>
      </a:lvl3pPr>
      <a:lvl4pPr marL="1200281" indent="-171469" algn="l" defTabSz="68587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217" indent="-171469" algn="l" defTabSz="68587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154" indent="-171469" algn="l" defTabSz="68587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9091" indent="-171469" algn="l" defTabSz="68587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2029" indent="-171469" algn="l" defTabSz="68587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966" indent="-171469" algn="l" defTabSz="68587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74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938" algn="l" defTabSz="685874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874" algn="l" defTabSz="685874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812" algn="l" defTabSz="685874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748" algn="l" defTabSz="685874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686" algn="l" defTabSz="685874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623" algn="l" defTabSz="685874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560" algn="l" defTabSz="685874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498" algn="l" defTabSz="685874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us-titre 6">
            <a:extLst>
              <a:ext uri="{FF2B5EF4-FFF2-40B4-BE49-F238E27FC236}">
                <a16:creationId xmlns:a16="http://schemas.microsoft.com/office/drawing/2014/main" id="{A5FE7B27-12CA-4A99-B58D-49055CD756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fr-FR" dirty="0"/>
              <a:t>Mardi 27 mars 2020</a:t>
            </a: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446C6C31-2FC2-4D20-B0BB-9F0EA86E4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700808"/>
            <a:ext cx="9144000" cy="2609244"/>
          </a:xfrm>
        </p:spPr>
        <p:txBody>
          <a:bodyPr>
            <a:noAutofit/>
          </a:bodyPr>
          <a:lstStyle/>
          <a:p>
            <a:pPr algn="r"/>
            <a:r>
              <a:rPr lang="fr-FR" sz="4000" dirty="0"/>
              <a:t>Réforme de la procédure civile </a:t>
            </a:r>
            <a:br>
              <a:rPr lang="fr-FR" sz="8000" dirty="0"/>
            </a:br>
            <a:br>
              <a:rPr lang="fr-FR" sz="1600" dirty="0"/>
            </a:br>
            <a:r>
              <a:rPr lang="fr-FR" sz="1600" dirty="0"/>
              <a:t>Me Antoine Bolze, avocat au barreau de Paris, maître de Conférences HDR Faculté de droit Paris-Est</a:t>
            </a:r>
            <a:br>
              <a:rPr lang="fr-FR" sz="2800" dirty="0"/>
            </a:br>
            <a:r>
              <a:rPr lang="fr-FR" sz="1600" dirty="0"/>
              <a:t>Mme Florence Chaix, formatrice Lexis 360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5A292BC-470A-466C-8F84-1414ECBD691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588500" y="6492876"/>
            <a:ext cx="1079500" cy="360363"/>
          </a:xfrm>
        </p:spPr>
        <p:txBody>
          <a:bodyPr/>
          <a:lstStyle/>
          <a:p>
            <a:pPr>
              <a:defRPr/>
            </a:pPr>
            <a:fld id="{46418207-66A4-4504-AB9D-C87A7098B4F9}" type="slidenum">
              <a:rPr lang="fr-FR">
                <a:solidFill>
                  <a:prstClr val="white"/>
                </a:solidFill>
                <a:latin typeface="Calibri" panose="020F0502020204030204"/>
              </a:rPr>
              <a:pPr>
                <a:defRPr/>
              </a:pPr>
              <a:t>1</a:t>
            </a:fld>
            <a:endParaRPr lang="fr-FR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5894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D47742-4F63-49DC-83EB-D783CC7E5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000" dirty="0"/>
              <a:t>2. Les différentes procédures devant le tribunal judiciaire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567E43-A43C-4B9F-9FB2-E0E616BAD1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3200" i="1" dirty="0"/>
              <a:t> Les procédures orales</a:t>
            </a:r>
            <a:endParaRPr lang="fr-FR" sz="3200" dirty="0"/>
          </a:p>
          <a:p>
            <a:pPr marL="0" indent="0">
              <a:buNone/>
            </a:pPr>
            <a:r>
              <a:rPr lang="fr-FR" sz="3200" dirty="0"/>
              <a:t> </a:t>
            </a:r>
          </a:p>
          <a:p>
            <a:pPr marL="0" indent="0">
              <a:buNone/>
            </a:pPr>
            <a:r>
              <a:rPr lang="fr-FR" sz="3200" dirty="0"/>
              <a:t>	La procédure ordinaire</a:t>
            </a:r>
          </a:p>
          <a:p>
            <a:pPr marL="0" indent="0">
              <a:buNone/>
            </a:pPr>
            <a:r>
              <a:rPr lang="fr-FR" sz="3200" dirty="0"/>
              <a:t> </a:t>
            </a:r>
          </a:p>
          <a:p>
            <a:pPr marL="0" indent="0">
              <a:buNone/>
            </a:pPr>
            <a:r>
              <a:rPr lang="fr-FR" sz="3200" dirty="0"/>
              <a:t>	Les ordonnances de référé</a:t>
            </a:r>
          </a:p>
          <a:p>
            <a:pPr marL="0" indent="0">
              <a:buNone/>
            </a:pPr>
            <a:r>
              <a:rPr lang="fr-FR" sz="3200" dirty="0"/>
              <a:t> </a:t>
            </a:r>
          </a:p>
          <a:p>
            <a:pPr marL="0" indent="0">
              <a:buNone/>
            </a:pPr>
            <a:r>
              <a:rPr lang="fr-FR" sz="3200" dirty="0"/>
              <a:t>	La procédure accélérée au fond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A9F68D6-5A88-4FA0-8F5A-C2D8E365C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9DB9CC1-3506-4C46-B31D-A0B337A05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8207-66A4-4504-AB9D-C87A7098B4F9}" type="slidenum">
              <a:rPr lang="fr-FR" smtClean="0"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4774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DCDEAA-623B-4E0B-86C7-E328AAB22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6299C0E-F7ED-48FB-A475-74383CFD2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923" y="3206838"/>
            <a:ext cx="11160000" cy="2913161"/>
          </a:xfrm>
        </p:spPr>
        <p:txBody>
          <a:bodyPr/>
          <a:lstStyle/>
          <a:p>
            <a:pPr marL="0" indent="0" algn="ctr">
              <a:buNone/>
            </a:pPr>
            <a:r>
              <a:rPr lang="fr-FR" sz="3600" dirty="0"/>
              <a:t>3.  L’extension de la représentation obligatoire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7C0F6C8-8679-44CC-986F-93A445F26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F6E5323-B2D1-4C8F-9FD4-8F391A30C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8207-66A4-4504-AB9D-C87A7098B4F9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13664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E0CF51-9BD0-41E3-A982-8A86EFBD1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000" dirty="0"/>
              <a:t>3.  L’extension de la représentation obligatoire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C7B05C-B4B8-4D49-9561-74717932EF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923" y="2820472"/>
            <a:ext cx="11160000" cy="3299527"/>
          </a:xfrm>
        </p:spPr>
        <p:txBody>
          <a:bodyPr/>
          <a:lstStyle/>
          <a:p>
            <a:r>
              <a:rPr lang="fr-FR" sz="3200" dirty="0"/>
              <a:t> La représentation obligatoire devant le tribunal judiciaire </a:t>
            </a:r>
          </a:p>
          <a:p>
            <a:pPr marL="0" indent="0">
              <a:buNone/>
            </a:pPr>
            <a:endParaRPr lang="fr-FR" sz="3200" dirty="0"/>
          </a:p>
          <a:p>
            <a:r>
              <a:rPr lang="fr-FR" sz="3200" dirty="0"/>
              <a:t> La représentation obligatoire devant les juridictions spécialisées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BF685C6-D2B9-4B7E-945A-93B7873E4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DB4AF9C-6923-4D7A-BB28-0965B6FF3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8207-66A4-4504-AB9D-C87A7098B4F9}" type="slidenum">
              <a:rPr lang="fr-FR" smtClean="0"/>
              <a:t>12</a:t>
            </a:fld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462DC7F-AE19-4436-86CF-97224E37BE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840" y="5444979"/>
            <a:ext cx="962159" cy="104789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4CC71B2-38EB-4E71-BC44-62B8871F6D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061" y="5669037"/>
            <a:ext cx="1701195" cy="599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355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95250"/>
            <a:ext cx="10752000" cy="903014"/>
          </a:xfrm>
        </p:spPr>
        <p:txBody>
          <a:bodyPr>
            <a:normAutofit/>
          </a:bodyPr>
          <a:lstStyle/>
          <a:p>
            <a:r>
              <a:rPr lang="fr-FR" sz="2200" b="1" dirty="0">
                <a:solidFill>
                  <a:srgbClr val="C00000"/>
                </a:solidFill>
              </a:rPr>
              <a:t>Recherches Lexis 360 – Revues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418207-66A4-4504-AB9D-C87A7098B4F9}" type="slidenum">
              <a:rPr lang="fr-FR">
                <a:solidFill>
                  <a:prstClr val="white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fr-FR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30" name="Rectangle 7"/>
          <p:cNvSpPr>
            <a:spLocks noChangeArrowheads="1"/>
          </p:cNvSpPr>
          <p:nvPr/>
        </p:nvSpPr>
        <p:spPr bwMode="auto">
          <a:xfrm>
            <a:off x="8094486" y="2421591"/>
            <a:ext cx="1675427" cy="70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7004" tIns="0" rIns="27004" bIns="0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ts val="451"/>
              </a:spcAft>
              <a:defRPr/>
            </a:pPr>
            <a:endParaRPr lang="fr-FR" altLang="fr-FR" sz="1051" dirty="0">
              <a:solidFill>
                <a:prstClr val="black">
                  <a:lumMod val="65000"/>
                  <a:lumOff val="35000"/>
                </a:prstClr>
              </a:solidFill>
              <a:latin typeface="Calibri" pitchFamily="34" charset="0"/>
            </a:endParaRPr>
          </a:p>
        </p:txBody>
      </p:sp>
      <p:sp>
        <p:nvSpPr>
          <p:cNvPr id="45" name="Rectangle 14"/>
          <p:cNvSpPr>
            <a:spLocks noChangeArrowheads="1"/>
          </p:cNvSpPr>
          <p:nvPr/>
        </p:nvSpPr>
        <p:spPr bwMode="auto">
          <a:xfrm>
            <a:off x="2477127" y="2421587"/>
            <a:ext cx="1889768" cy="81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7004" tIns="0" rIns="27004" bIns="0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ts val="451"/>
              </a:spcAft>
              <a:defRPr/>
            </a:pPr>
            <a:endParaRPr lang="fr-FR" altLang="fr-FR" sz="1051" dirty="0">
              <a:solidFill>
                <a:prstClr val="black">
                  <a:lumMod val="65000"/>
                  <a:lumOff val="35000"/>
                </a:prstClr>
              </a:solidFill>
              <a:latin typeface="Calibri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C3974D-5443-4B80-BECD-B72ECE568BBB}"/>
              </a:ext>
            </a:extLst>
          </p:cNvPr>
          <p:cNvSpPr txBox="1"/>
          <p:nvPr/>
        </p:nvSpPr>
        <p:spPr>
          <a:xfrm>
            <a:off x="5843226" y="3711752"/>
            <a:ext cx="58191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dirty="0"/>
              <a:t>Périmètre de recherche – Revues 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Recherche Tribunal judiciaire « Représentation obligatoire »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Usage des guillemets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Filtre + sur les revues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9E8931E-B827-4274-AB2F-D188E3303D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575" y="942815"/>
            <a:ext cx="10610850" cy="200977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C8800BE-E9EA-45E4-AB5E-8723E2DD3F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794" y="2979254"/>
            <a:ext cx="4916774" cy="3806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983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C92D62-9D74-4062-BB4F-DBF107EBE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98922F0-62F1-460F-9B0B-8DD12BE1B2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923" y="2871988"/>
            <a:ext cx="11160000" cy="3248011"/>
          </a:xfrm>
        </p:spPr>
        <p:txBody>
          <a:bodyPr/>
          <a:lstStyle/>
          <a:p>
            <a:pPr marL="0" indent="0" algn="ctr">
              <a:lnSpc>
                <a:spcPct val="125000"/>
              </a:lnSpc>
              <a:buNone/>
            </a:pPr>
            <a:r>
              <a:rPr lang="fr-FR" sz="3600" dirty="0"/>
              <a:t>4. L’extension des Modes Alternatifs de Règlement </a:t>
            </a:r>
          </a:p>
          <a:p>
            <a:pPr marL="0" indent="0" algn="ctr">
              <a:lnSpc>
                <a:spcPct val="125000"/>
              </a:lnSpc>
              <a:buNone/>
            </a:pPr>
            <a:r>
              <a:rPr lang="fr-FR" sz="3600" dirty="0"/>
              <a:t>des Litiges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FB9F8B5-F985-48B3-9669-08DC39FB9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4DDA1C0-BCF2-4A81-A8D8-551C64CDE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8207-66A4-4504-AB9D-C87A7098B4F9}" type="slidenum">
              <a:rPr lang="fr-FR" smtClean="0"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3127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F6A5CF-A0B9-404E-A2AE-7A0F369A6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25000"/>
              </a:lnSpc>
            </a:pPr>
            <a:r>
              <a:rPr lang="fr-FR" sz="2000" dirty="0"/>
              <a:t>4. L’extension des Modes Alternatifs de Règlement des Litiges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D0DC96-CD4B-49A0-9991-F305E4F26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923" y="1738648"/>
            <a:ext cx="11160000" cy="4381352"/>
          </a:xfrm>
        </p:spPr>
        <p:txBody>
          <a:bodyPr/>
          <a:lstStyle/>
          <a:p>
            <a:r>
              <a:rPr lang="fr-FR" sz="3200" dirty="0"/>
              <a:t> La conciliation préalable obligatoire</a:t>
            </a:r>
          </a:p>
          <a:p>
            <a:pPr marL="0" indent="0">
              <a:buNone/>
            </a:pPr>
            <a:r>
              <a:rPr lang="fr-FR" sz="3200" dirty="0"/>
              <a:t> </a:t>
            </a:r>
          </a:p>
          <a:p>
            <a:r>
              <a:rPr lang="fr-FR" sz="3200" dirty="0"/>
              <a:t> Conciliation</a:t>
            </a:r>
          </a:p>
          <a:p>
            <a:pPr marL="0" indent="0">
              <a:buNone/>
            </a:pPr>
            <a:r>
              <a:rPr lang="fr-FR" sz="3200" dirty="0"/>
              <a:t> </a:t>
            </a:r>
          </a:p>
          <a:p>
            <a:r>
              <a:rPr lang="fr-FR" sz="3200" dirty="0"/>
              <a:t> Médiation</a:t>
            </a:r>
          </a:p>
          <a:p>
            <a:pPr marL="0" indent="0">
              <a:buNone/>
            </a:pPr>
            <a:r>
              <a:rPr lang="fr-FR" sz="3200" dirty="0"/>
              <a:t> </a:t>
            </a:r>
          </a:p>
          <a:p>
            <a:r>
              <a:rPr lang="fr-FR" sz="3200" dirty="0"/>
              <a:t> Procédure participative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A302A97-33C9-463D-82CD-292AF1519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BF97FC8-2604-42CF-B061-7CF0E3514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8207-66A4-4504-AB9D-C87A7098B4F9}" type="slidenum">
              <a:rPr lang="fr-FR" smtClean="0"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4762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CDBBC6-C4FF-472E-A14A-D9488E523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5358CD4-EE7E-4BE0-B244-9830E79240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923" y="2910624"/>
            <a:ext cx="11160000" cy="3209375"/>
          </a:xfrm>
        </p:spPr>
        <p:txBody>
          <a:bodyPr/>
          <a:lstStyle/>
          <a:p>
            <a:pPr marL="0" indent="0" algn="ctr">
              <a:lnSpc>
                <a:spcPct val="125000"/>
              </a:lnSpc>
              <a:buNone/>
            </a:pPr>
            <a:r>
              <a:rPr lang="fr-FR" sz="3600" dirty="0"/>
              <a:t>5. Les nouveaux modes d’introduction de la demande en justice et la communication par voie électronique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A8E023-D8BD-4F89-849A-BF71956C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CC73A50-DB78-48D4-BBF5-193B63FE7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8207-66A4-4504-AB9D-C87A7098B4F9}" type="slidenum">
              <a:rPr lang="fr-FR" smtClean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59648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6DC285-234C-42F2-8F98-889FAD10F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5.    Les nouveaux modes d’introduction de la demande en justice et la communication par voie électronique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074EA89-C13F-4428-BB23-58795D5F5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sz="3200" dirty="0"/>
              <a:t> Les nouvelles mentions</a:t>
            </a:r>
          </a:p>
          <a:p>
            <a:pPr marL="0" indent="0">
              <a:buNone/>
            </a:pPr>
            <a:r>
              <a:rPr lang="fr-FR" sz="3200" dirty="0"/>
              <a:t> </a:t>
            </a:r>
          </a:p>
          <a:p>
            <a:r>
              <a:rPr lang="fr-FR" sz="3200" dirty="0"/>
              <a:t> L’assignation</a:t>
            </a:r>
          </a:p>
          <a:p>
            <a:pPr marL="0" indent="0">
              <a:buNone/>
            </a:pPr>
            <a:r>
              <a:rPr lang="fr-FR" sz="3200" dirty="0"/>
              <a:t> </a:t>
            </a:r>
          </a:p>
          <a:p>
            <a:r>
              <a:rPr lang="fr-FR" sz="3200" dirty="0"/>
              <a:t> La constitution d’avocat</a:t>
            </a:r>
          </a:p>
          <a:p>
            <a:pPr marL="0" indent="0">
              <a:buNone/>
            </a:pPr>
            <a:r>
              <a:rPr lang="fr-FR" sz="3200" dirty="0"/>
              <a:t> </a:t>
            </a:r>
          </a:p>
          <a:p>
            <a:r>
              <a:rPr lang="fr-FR" sz="3200" dirty="0"/>
              <a:t> La requête</a:t>
            </a:r>
          </a:p>
          <a:p>
            <a:pPr marL="0" indent="0">
              <a:buNone/>
            </a:pPr>
            <a:r>
              <a:rPr lang="fr-FR" sz="3200" dirty="0"/>
              <a:t> </a:t>
            </a:r>
          </a:p>
          <a:p>
            <a:r>
              <a:rPr lang="fr-FR" sz="3200" dirty="0"/>
              <a:t> Les nouveaux délais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A887F76-AE19-41A9-AE3B-B41488E9B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B259341-0E7B-43C3-8510-8D686FCCD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8207-66A4-4504-AB9D-C87A7098B4F9}" type="slidenum">
              <a:rPr lang="fr-FR" smtClean="0"/>
              <a:t>17</a:t>
            </a:fld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BFBA895-C8C5-48E0-A07B-4F9F408F5C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9184" y="5472990"/>
            <a:ext cx="962159" cy="104789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728E301-0D72-4715-B92E-6E03BA1698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343" y="5762210"/>
            <a:ext cx="1536612" cy="541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7218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95250"/>
            <a:ext cx="10752000" cy="903014"/>
          </a:xfrm>
        </p:spPr>
        <p:txBody>
          <a:bodyPr>
            <a:normAutofit/>
          </a:bodyPr>
          <a:lstStyle/>
          <a:p>
            <a:r>
              <a:rPr lang="fr-FR" sz="2200" b="1" dirty="0">
                <a:solidFill>
                  <a:srgbClr val="C00000"/>
                </a:solidFill>
              </a:rPr>
              <a:t>Recherches Lexis 360 – Formules et modèles d’actes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418207-66A4-4504-AB9D-C87A7098B4F9}" type="slidenum">
              <a:rPr lang="fr-FR">
                <a:solidFill>
                  <a:prstClr val="white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fr-FR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30" name="Rectangle 7"/>
          <p:cNvSpPr>
            <a:spLocks noChangeArrowheads="1"/>
          </p:cNvSpPr>
          <p:nvPr/>
        </p:nvSpPr>
        <p:spPr bwMode="auto">
          <a:xfrm>
            <a:off x="8094486" y="2421591"/>
            <a:ext cx="1675427" cy="70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7004" tIns="0" rIns="27004" bIns="0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ts val="451"/>
              </a:spcAft>
              <a:defRPr/>
            </a:pPr>
            <a:endParaRPr lang="fr-FR" altLang="fr-FR" sz="1051" dirty="0">
              <a:solidFill>
                <a:prstClr val="black">
                  <a:lumMod val="65000"/>
                  <a:lumOff val="35000"/>
                </a:prstClr>
              </a:solidFill>
              <a:latin typeface="Calibri" pitchFamily="34" charset="0"/>
            </a:endParaRPr>
          </a:p>
        </p:txBody>
      </p:sp>
      <p:sp>
        <p:nvSpPr>
          <p:cNvPr id="45" name="Rectangle 14"/>
          <p:cNvSpPr>
            <a:spLocks noChangeArrowheads="1"/>
          </p:cNvSpPr>
          <p:nvPr/>
        </p:nvSpPr>
        <p:spPr bwMode="auto">
          <a:xfrm>
            <a:off x="2477127" y="2421587"/>
            <a:ext cx="1889768" cy="81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7004" tIns="0" rIns="27004" bIns="0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ts val="451"/>
              </a:spcAft>
              <a:defRPr/>
            </a:pPr>
            <a:endParaRPr lang="fr-FR" altLang="fr-FR" sz="1051" dirty="0">
              <a:solidFill>
                <a:prstClr val="black">
                  <a:lumMod val="65000"/>
                  <a:lumOff val="35000"/>
                </a:prstClr>
              </a:solidFill>
              <a:latin typeface="Calibri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C3974D-5443-4B80-BECD-B72ECE568BBB}"/>
              </a:ext>
            </a:extLst>
          </p:cNvPr>
          <p:cNvSpPr txBox="1"/>
          <p:nvPr/>
        </p:nvSpPr>
        <p:spPr>
          <a:xfrm>
            <a:off x="5843226" y="3711752"/>
            <a:ext cx="58191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dirty="0"/>
              <a:t>Périmètre de recherche – Formule et modèles d’actes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Recherche Assignation devant le tribunal judiciaire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Différence entre Formules et modèles d’actes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8C86546-13EE-43B9-81FA-8FAE2E58B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28" y="998575"/>
            <a:ext cx="10436921" cy="193666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9563EF8-1111-4D48-BFEB-7DA83E8F0C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19" y="2756079"/>
            <a:ext cx="5630184" cy="368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90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A9A4DA-D922-4719-9868-210CD512A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BE566F3-AD46-4FB2-A4B6-057F70943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923" y="2897746"/>
            <a:ext cx="11160000" cy="3222254"/>
          </a:xfrm>
        </p:spPr>
        <p:txBody>
          <a:bodyPr/>
          <a:lstStyle/>
          <a:p>
            <a:pPr marL="0" indent="0" algn="ctr">
              <a:lnSpc>
                <a:spcPct val="125000"/>
              </a:lnSpc>
              <a:buNone/>
            </a:pPr>
            <a:r>
              <a:rPr lang="fr-FR" sz="3600" dirty="0"/>
              <a:t>6. Les nouvelles règles en matière de procédure contentieuse ordinaire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35856B-59DD-4163-9962-B0DDCB324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5D05993-19C1-497D-B58E-3D55AC83C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8207-66A4-4504-AB9D-C87A7098B4F9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43211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418207-66A4-4504-AB9D-C87A7098B4F9}" type="slidenum">
              <a:rPr lang="fr-FR">
                <a:solidFill>
                  <a:prstClr val="white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fr-FR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30" name="Rectangle 7"/>
          <p:cNvSpPr>
            <a:spLocks noChangeArrowheads="1"/>
          </p:cNvSpPr>
          <p:nvPr/>
        </p:nvSpPr>
        <p:spPr bwMode="auto">
          <a:xfrm>
            <a:off x="8094486" y="2421591"/>
            <a:ext cx="1675427" cy="70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7004" tIns="0" rIns="27004" bIns="0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ts val="451"/>
              </a:spcAft>
              <a:defRPr/>
            </a:pPr>
            <a:endParaRPr lang="fr-FR" altLang="fr-FR" sz="1051" dirty="0">
              <a:solidFill>
                <a:prstClr val="black">
                  <a:lumMod val="65000"/>
                  <a:lumOff val="35000"/>
                </a:prstClr>
              </a:solidFill>
              <a:latin typeface="Calibri" pitchFamily="34" charset="0"/>
            </a:endParaRPr>
          </a:p>
        </p:txBody>
      </p:sp>
      <p:sp>
        <p:nvSpPr>
          <p:cNvPr id="45" name="Rectangle 14"/>
          <p:cNvSpPr>
            <a:spLocks noChangeArrowheads="1"/>
          </p:cNvSpPr>
          <p:nvPr/>
        </p:nvSpPr>
        <p:spPr bwMode="auto">
          <a:xfrm>
            <a:off x="2477127" y="2421587"/>
            <a:ext cx="1889768" cy="81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7004" tIns="0" rIns="27004" bIns="0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ts val="451"/>
              </a:spcAft>
              <a:defRPr/>
            </a:pPr>
            <a:endParaRPr lang="fr-FR" altLang="fr-FR" sz="1051" dirty="0">
              <a:solidFill>
                <a:prstClr val="black">
                  <a:lumMod val="65000"/>
                  <a:lumOff val="35000"/>
                </a:prstClr>
              </a:solidFill>
              <a:latin typeface="Calibri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74C317-8293-4158-BA4B-807521C3A0D0}"/>
              </a:ext>
            </a:extLst>
          </p:cNvPr>
          <p:cNvSpPr/>
          <p:nvPr/>
        </p:nvSpPr>
        <p:spPr>
          <a:xfrm>
            <a:off x="429491" y="3024137"/>
            <a:ext cx="113330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19250" indent="-1619250" algn="ctr"/>
            <a:r>
              <a:rPr lang="fr-FR" sz="3600" dirty="0"/>
              <a:t>1. Le tribunal judiciaire nouvelle juridiction et nouvelles règles de compétence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9F96A2A-B680-4942-A7E9-21DFDD82C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3697"/>
            <a:ext cx="10752000" cy="900000"/>
          </a:xfrm>
        </p:spPr>
        <p:txBody>
          <a:bodyPr/>
          <a:lstStyle/>
          <a:p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7679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65BAF6-A96A-4269-822E-55ED2270B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6.    Les nouvelles règles en matière de procédure contentieuse ordinaire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919EDB5-6DDB-412E-9522-25F677B0C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3200" dirty="0"/>
              <a:t> L’audience d’orientation et les nouveaux circuits judiciaires</a:t>
            </a:r>
          </a:p>
          <a:p>
            <a:pPr marL="0" indent="0">
              <a:buNone/>
            </a:pPr>
            <a:r>
              <a:rPr lang="fr-FR" sz="3200" dirty="0"/>
              <a:t> </a:t>
            </a:r>
          </a:p>
          <a:p>
            <a:r>
              <a:rPr lang="fr-FR" sz="3200" dirty="0"/>
              <a:t> Le nouveau régime des fins de non-recevoir devant le juge de la mise en état </a:t>
            </a:r>
          </a:p>
          <a:p>
            <a:pPr marL="0" indent="0">
              <a:buNone/>
            </a:pPr>
            <a:r>
              <a:rPr lang="fr-FR" sz="3200" dirty="0"/>
              <a:t> </a:t>
            </a:r>
          </a:p>
          <a:p>
            <a:r>
              <a:rPr lang="fr-FR" sz="3200" dirty="0"/>
              <a:t> La mise en état conventionnelle avocat</a:t>
            </a:r>
          </a:p>
          <a:p>
            <a:pPr marL="0" indent="0">
              <a:buNone/>
            </a:pPr>
            <a:r>
              <a:rPr lang="fr-FR" sz="3200" dirty="0"/>
              <a:t> </a:t>
            </a:r>
          </a:p>
          <a:p>
            <a:r>
              <a:rPr lang="fr-FR" sz="3200" dirty="0"/>
              <a:t> La procédure sans audience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AB5552-B8F2-4B8D-85E3-ECFE16641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4EF492D-EA28-4E59-B844-020E7DA9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8207-66A4-4504-AB9D-C87A7098B4F9}" type="slidenum">
              <a:rPr lang="fr-FR" smtClean="0"/>
              <a:t>20</a:t>
            </a:fld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E3C75D7-8D24-447A-B5D8-3453A7FF24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4679" y="5775089"/>
            <a:ext cx="1482511" cy="52268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6A2B6F7-32DA-47B8-9B25-7674BEBE32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520" y="5444979"/>
            <a:ext cx="962159" cy="1047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9464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8637" y="30856"/>
            <a:ext cx="10752000" cy="903014"/>
          </a:xfrm>
        </p:spPr>
        <p:txBody>
          <a:bodyPr>
            <a:normAutofit/>
          </a:bodyPr>
          <a:lstStyle/>
          <a:p>
            <a:r>
              <a:rPr lang="fr-FR" sz="2200" b="1" dirty="0">
                <a:solidFill>
                  <a:srgbClr val="C00000"/>
                </a:solidFill>
              </a:rPr>
              <a:t>Recherches Lexis 360 – Codes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418207-66A4-4504-AB9D-C87A7098B4F9}" type="slidenum">
              <a:rPr lang="fr-FR">
                <a:solidFill>
                  <a:prstClr val="white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fr-FR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30" name="Rectangle 7"/>
          <p:cNvSpPr>
            <a:spLocks noChangeArrowheads="1"/>
          </p:cNvSpPr>
          <p:nvPr/>
        </p:nvSpPr>
        <p:spPr bwMode="auto">
          <a:xfrm>
            <a:off x="8094486" y="2421591"/>
            <a:ext cx="1675427" cy="70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7004" tIns="0" rIns="27004" bIns="0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ts val="451"/>
              </a:spcAft>
              <a:defRPr/>
            </a:pPr>
            <a:endParaRPr lang="fr-FR" altLang="fr-FR" sz="1051" dirty="0">
              <a:solidFill>
                <a:prstClr val="black">
                  <a:lumMod val="65000"/>
                  <a:lumOff val="35000"/>
                </a:prstClr>
              </a:solidFill>
              <a:latin typeface="Calibri" pitchFamily="34" charset="0"/>
            </a:endParaRPr>
          </a:p>
        </p:txBody>
      </p:sp>
      <p:sp>
        <p:nvSpPr>
          <p:cNvPr id="45" name="Rectangle 14"/>
          <p:cNvSpPr>
            <a:spLocks noChangeArrowheads="1"/>
          </p:cNvSpPr>
          <p:nvPr/>
        </p:nvSpPr>
        <p:spPr bwMode="auto">
          <a:xfrm>
            <a:off x="2477127" y="2421587"/>
            <a:ext cx="1889768" cy="81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7004" tIns="0" rIns="27004" bIns="0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ts val="451"/>
              </a:spcAft>
              <a:defRPr/>
            </a:pPr>
            <a:endParaRPr lang="fr-FR" altLang="fr-FR" sz="1051" dirty="0">
              <a:solidFill>
                <a:prstClr val="black">
                  <a:lumMod val="65000"/>
                  <a:lumOff val="35000"/>
                </a:prstClr>
              </a:solidFill>
              <a:latin typeface="Calibri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C3974D-5443-4B80-BECD-B72ECE568BBB}"/>
              </a:ext>
            </a:extLst>
          </p:cNvPr>
          <p:cNvSpPr txBox="1"/>
          <p:nvPr/>
        </p:nvSpPr>
        <p:spPr>
          <a:xfrm>
            <a:off x="7480883" y="2356536"/>
            <a:ext cx="35968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dirty="0"/>
              <a:t>Module Code Recherche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Sélectionner CPC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Recherche Mise en état conventionnelle</a:t>
            </a:r>
          </a:p>
          <a:p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07EEEE6-955B-4988-8AB8-F7577FE8E8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387" y="998264"/>
            <a:ext cx="7156496" cy="5128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40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8637" y="30856"/>
            <a:ext cx="10752000" cy="903014"/>
          </a:xfrm>
        </p:spPr>
        <p:txBody>
          <a:bodyPr>
            <a:normAutofit/>
          </a:bodyPr>
          <a:lstStyle/>
          <a:p>
            <a:r>
              <a:rPr lang="fr-FR" sz="2200" b="1" dirty="0">
                <a:solidFill>
                  <a:srgbClr val="C00000"/>
                </a:solidFill>
              </a:rPr>
              <a:t>Recherches Lexis 360 – Codes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418207-66A4-4504-AB9D-C87A7098B4F9}" type="slidenum">
              <a:rPr lang="fr-FR">
                <a:solidFill>
                  <a:prstClr val="white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fr-FR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30" name="Rectangle 7"/>
          <p:cNvSpPr>
            <a:spLocks noChangeArrowheads="1"/>
          </p:cNvSpPr>
          <p:nvPr/>
        </p:nvSpPr>
        <p:spPr bwMode="auto">
          <a:xfrm>
            <a:off x="8094486" y="2421591"/>
            <a:ext cx="1675427" cy="70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7004" tIns="0" rIns="27004" bIns="0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ts val="451"/>
              </a:spcAft>
              <a:defRPr/>
            </a:pPr>
            <a:endParaRPr lang="fr-FR" altLang="fr-FR" sz="1051" dirty="0">
              <a:solidFill>
                <a:prstClr val="black">
                  <a:lumMod val="65000"/>
                  <a:lumOff val="35000"/>
                </a:prstClr>
              </a:solidFill>
              <a:latin typeface="Calibri" pitchFamily="34" charset="0"/>
            </a:endParaRPr>
          </a:p>
        </p:txBody>
      </p:sp>
      <p:sp>
        <p:nvSpPr>
          <p:cNvPr id="45" name="Rectangle 14"/>
          <p:cNvSpPr>
            <a:spLocks noChangeArrowheads="1"/>
          </p:cNvSpPr>
          <p:nvPr/>
        </p:nvSpPr>
        <p:spPr bwMode="auto">
          <a:xfrm>
            <a:off x="2477127" y="2421587"/>
            <a:ext cx="1889768" cy="81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7004" tIns="0" rIns="27004" bIns="0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ts val="451"/>
              </a:spcAft>
              <a:defRPr/>
            </a:pPr>
            <a:endParaRPr lang="fr-FR" altLang="fr-FR" sz="1051" dirty="0">
              <a:solidFill>
                <a:prstClr val="black">
                  <a:lumMod val="65000"/>
                  <a:lumOff val="35000"/>
                </a:prstClr>
              </a:solidFill>
              <a:latin typeface="Calibri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C3974D-5443-4B80-BECD-B72ECE568BBB}"/>
              </a:ext>
            </a:extLst>
          </p:cNvPr>
          <p:cNvSpPr txBox="1"/>
          <p:nvPr/>
        </p:nvSpPr>
        <p:spPr>
          <a:xfrm>
            <a:off x="7596793" y="2588356"/>
            <a:ext cx="35968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dirty="0"/>
              <a:t>Onglet Contenus  puis  Codes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Sélectionner CPC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Cliquez sur Accédez au plan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Recherche dans le document 1564-1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Comparez les versions</a:t>
            </a:r>
          </a:p>
          <a:p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07EEEE6-955B-4988-8AB8-F7577FE8E8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1494"/>
            <a:ext cx="5244860" cy="283252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34D942C-B204-4378-AD7D-AA3CD49DD9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873" y="840644"/>
            <a:ext cx="4275073" cy="258835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C0D3B17-7527-4F2F-A131-7B01861158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0" y="3246263"/>
            <a:ext cx="5042339" cy="342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50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95250"/>
            <a:ext cx="10752000" cy="903014"/>
          </a:xfrm>
        </p:spPr>
        <p:txBody>
          <a:bodyPr>
            <a:normAutofit/>
          </a:bodyPr>
          <a:lstStyle/>
          <a:p>
            <a:r>
              <a:rPr lang="fr-FR" sz="2200" b="1" dirty="0">
                <a:solidFill>
                  <a:srgbClr val="C00000"/>
                </a:solidFill>
              </a:rPr>
              <a:t>Recherches Lexis 360 – Codes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418207-66A4-4504-AB9D-C87A7098B4F9}" type="slidenum">
              <a:rPr lang="fr-FR">
                <a:solidFill>
                  <a:prstClr val="white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fr-FR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30" name="Rectangle 7"/>
          <p:cNvSpPr>
            <a:spLocks noChangeArrowheads="1"/>
          </p:cNvSpPr>
          <p:nvPr/>
        </p:nvSpPr>
        <p:spPr bwMode="auto">
          <a:xfrm>
            <a:off x="8094486" y="2421591"/>
            <a:ext cx="1675427" cy="70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7004" tIns="0" rIns="27004" bIns="0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ts val="451"/>
              </a:spcAft>
              <a:defRPr/>
            </a:pPr>
            <a:endParaRPr lang="fr-FR" altLang="fr-FR" sz="1051" dirty="0">
              <a:solidFill>
                <a:prstClr val="black">
                  <a:lumMod val="65000"/>
                  <a:lumOff val="35000"/>
                </a:prstClr>
              </a:solidFill>
              <a:latin typeface="Calibri" pitchFamily="34" charset="0"/>
            </a:endParaRPr>
          </a:p>
        </p:txBody>
      </p:sp>
      <p:sp>
        <p:nvSpPr>
          <p:cNvPr id="45" name="Rectangle 14"/>
          <p:cNvSpPr>
            <a:spLocks noChangeArrowheads="1"/>
          </p:cNvSpPr>
          <p:nvPr/>
        </p:nvSpPr>
        <p:spPr bwMode="auto">
          <a:xfrm>
            <a:off x="2477127" y="2421587"/>
            <a:ext cx="1889768" cy="81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7004" tIns="0" rIns="27004" bIns="0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ts val="451"/>
              </a:spcAft>
              <a:defRPr/>
            </a:pPr>
            <a:endParaRPr lang="fr-FR" altLang="fr-FR" sz="1051" dirty="0">
              <a:solidFill>
                <a:prstClr val="black">
                  <a:lumMod val="65000"/>
                  <a:lumOff val="35000"/>
                </a:prstClr>
              </a:solidFill>
              <a:latin typeface="Calibri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613D324-08F1-4D2F-94EA-F34A29DA8C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694" y="905005"/>
            <a:ext cx="6595423" cy="509152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23EF5FC-1D4A-4854-BE6A-5759160680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9515" y="1475030"/>
            <a:ext cx="4297791" cy="3951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265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AD5CB5-C2D6-413B-8920-4CA597FEF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48A73F5-54C2-435A-9F24-61B7DC9839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923" y="3296992"/>
            <a:ext cx="11160000" cy="2823008"/>
          </a:xfrm>
        </p:spPr>
        <p:txBody>
          <a:bodyPr/>
          <a:lstStyle/>
          <a:p>
            <a:pPr marL="0" indent="0" algn="ctr">
              <a:buNone/>
            </a:pPr>
            <a:r>
              <a:rPr lang="fr-FR" sz="3600" dirty="0"/>
              <a:t>7. L’exécution provisoire 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3CFB59C-1373-423B-9298-62AE953D1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E1A36EE-30A3-4064-BA59-1BCF0E3FE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8207-66A4-4504-AB9D-C87A7098B4F9}" type="slidenum">
              <a:rPr lang="fr-FR" smtClean="0"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296647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96E032-99E7-4114-B0A6-549892DB6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7.    L’exécution provisoire 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9D8D31E-E364-4EC1-8580-4DBF097DCF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923" y="2034862"/>
            <a:ext cx="11160000" cy="4085138"/>
          </a:xfrm>
        </p:spPr>
        <p:txBody>
          <a:bodyPr/>
          <a:lstStyle/>
          <a:p>
            <a:r>
              <a:rPr lang="fr-FR" sz="3200" dirty="0"/>
              <a:t> Le nouveau régime de l’exécution provisoire de droit</a:t>
            </a:r>
          </a:p>
          <a:p>
            <a:pPr marL="0" indent="0">
              <a:buNone/>
            </a:pPr>
            <a:r>
              <a:rPr lang="fr-FR" sz="3200" dirty="0"/>
              <a:t> </a:t>
            </a:r>
          </a:p>
          <a:p>
            <a:r>
              <a:rPr lang="fr-FR" sz="3200" dirty="0"/>
              <a:t> Le nouveau régime des garanties et des recours</a:t>
            </a:r>
          </a:p>
          <a:p>
            <a:endParaRPr lang="fr-FR" sz="3200" dirty="0"/>
          </a:p>
          <a:p>
            <a:r>
              <a:rPr lang="fr-FR" sz="3200" dirty="0"/>
              <a:t> Les règles de postulation et notification </a:t>
            </a:r>
            <a:r>
              <a:rPr lang="fr-FR" sz="3200"/>
              <a:t>des jugements</a:t>
            </a:r>
            <a:endParaRPr lang="fr-FR" sz="3200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6FA8B39-AA6D-45BF-B82F-EC53A04AA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228AEBD-9769-4F91-BE4A-9B03ECD96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8207-66A4-4504-AB9D-C87A7098B4F9}" type="slidenum">
              <a:rPr lang="fr-FR" smtClean="0"/>
              <a:t>25</a:t>
            </a:fld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163788C-2826-4096-A26F-30D7EF9645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103" y="5762210"/>
            <a:ext cx="1482511" cy="52268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505E61C-6C2C-4A09-8FBB-1BB40441A8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021" y="5405888"/>
            <a:ext cx="962159" cy="1047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7486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95250"/>
            <a:ext cx="10752000" cy="903014"/>
          </a:xfrm>
        </p:spPr>
        <p:txBody>
          <a:bodyPr>
            <a:normAutofit/>
          </a:bodyPr>
          <a:lstStyle/>
          <a:p>
            <a:r>
              <a:rPr lang="fr-FR" sz="2200" b="1" dirty="0">
                <a:solidFill>
                  <a:srgbClr val="C00000"/>
                </a:solidFill>
              </a:rPr>
              <a:t>Recherches Lexis 360 – Veille jurisprudence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418207-66A4-4504-AB9D-C87A7098B4F9}" type="slidenum">
              <a:rPr lang="fr-FR">
                <a:solidFill>
                  <a:prstClr val="white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fr-FR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30" name="Rectangle 7"/>
          <p:cNvSpPr>
            <a:spLocks noChangeArrowheads="1"/>
          </p:cNvSpPr>
          <p:nvPr/>
        </p:nvSpPr>
        <p:spPr bwMode="auto">
          <a:xfrm>
            <a:off x="8094486" y="2421591"/>
            <a:ext cx="1675427" cy="70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7004" tIns="0" rIns="27004" bIns="0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ts val="451"/>
              </a:spcAft>
              <a:defRPr/>
            </a:pPr>
            <a:endParaRPr lang="fr-FR" altLang="fr-FR" sz="1051" dirty="0">
              <a:solidFill>
                <a:prstClr val="black">
                  <a:lumMod val="65000"/>
                  <a:lumOff val="35000"/>
                </a:prstClr>
              </a:solidFill>
              <a:latin typeface="Calibri" pitchFamily="34" charset="0"/>
            </a:endParaRPr>
          </a:p>
        </p:txBody>
      </p:sp>
      <p:sp>
        <p:nvSpPr>
          <p:cNvPr id="45" name="Rectangle 14"/>
          <p:cNvSpPr>
            <a:spLocks noChangeArrowheads="1"/>
          </p:cNvSpPr>
          <p:nvPr/>
        </p:nvSpPr>
        <p:spPr bwMode="auto">
          <a:xfrm>
            <a:off x="2477127" y="2421587"/>
            <a:ext cx="1889768" cy="81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7004" tIns="0" rIns="27004" bIns="0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ts val="451"/>
              </a:spcAft>
              <a:defRPr/>
            </a:pPr>
            <a:endParaRPr lang="fr-FR" altLang="fr-FR" sz="1051" dirty="0">
              <a:solidFill>
                <a:prstClr val="black">
                  <a:lumMod val="65000"/>
                  <a:lumOff val="35000"/>
                </a:prstClr>
              </a:solidFill>
              <a:latin typeface="Calibri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C3974D-5443-4B80-BECD-B72ECE568BBB}"/>
              </a:ext>
            </a:extLst>
          </p:cNvPr>
          <p:cNvSpPr txBox="1"/>
          <p:nvPr/>
        </p:nvSpPr>
        <p:spPr>
          <a:xfrm>
            <a:off x="7750706" y="2551837"/>
            <a:ext cx="3596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dirty="0"/>
              <a:t>Recherche générale – « 2019-1333 »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Filtrer sur Jurisprudence</a:t>
            </a:r>
          </a:p>
          <a:p>
            <a:pPr marL="342900" indent="-342900">
              <a:buFont typeface="+mj-lt"/>
              <a:buAutoNum type="arabicPeriod"/>
            </a:pP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1FD23F4-0774-42A3-83B8-9A09D68A0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42" y="998916"/>
            <a:ext cx="7240249" cy="577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160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95250"/>
            <a:ext cx="10752000" cy="903014"/>
          </a:xfrm>
        </p:spPr>
        <p:txBody>
          <a:bodyPr>
            <a:normAutofit/>
          </a:bodyPr>
          <a:lstStyle/>
          <a:p>
            <a:r>
              <a:rPr lang="fr-FR" sz="2200" b="1" dirty="0">
                <a:solidFill>
                  <a:srgbClr val="C00000"/>
                </a:solidFill>
              </a:rPr>
              <a:t>Recherches Lexis 360 – Veille jurisprudence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418207-66A4-4504-AB9D-C87A7098B4F9}" type="slidenum">
              <a:rPr lang="fr-FR">
                <a:solidFill>
                  <a:prstClr val="white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fr-FR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30" name="Rectangle 7"/>
          <p:cNvSpPr>
            <a:spLocks noChangeArrowheads="1"/>
          </p:cNvSpPr>
          <p:nvPr/>
        </p:nvSpPr>
        <p:spPr bwMode="auto">
          <a:xfrm>
            <a:off x="8094486" y="2421591"/>
            <a:ext cx="1675427" cy="70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7004" tIns="0" rIns="27004" bIns="0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ts val="451"/>
              </a:spcAft>
              <a:defRPr/>
            </a:pPr>
            <a:endParaRPr lang="fr-FR" altLang="fr-FR" sz="1051" dirty="0">
              <a:solidFill>
                <a:prstClr val="black">
                  <a:lumMod val="65000"/>
                  <a:lumOff val="35000"/>
                </a:prstClr>
              </a:solidFill>
              <a:latin typeface="Calibri" pitchFamily="34" charset="0"/>
            </a:endParaRPr>
          </a:p>
        </p:txBody>
      </p:sp>
      <p:sp>
        <p:nvSpPr>
          <p:cNvPr id="45" name="Rectangle 14"/>
          <p:cNvSpPr>
            <a:spLocks noChangeArrowheads="1"/>
          </p:cNvSpPr>
          <p:nvPr/>
        </p:nvSpPr>
        <p:spPr bwMode="auto">
          <a:xfrm>
            <a:off x="2477127" y="2421587"/>
            <a:ext cx="1889768" cy="81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7004" tIns="0" rIns="27004" bIns="0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ts val="451"/>
              </a:spcAft>
              <a:defRPr/>
            </a:pPr>
            <a:endParaRPr lang="fr-FR" altLang="fr-FR" sz="1051" dirty="0">
              <a:solidFill>
                <a:prstClr val="black">
                  <a:lumMod val="65000"/>
                  <a:lumOff val="35000"/>
                </a:prstClr>
              </a:solidFill>
              <a:latin typeface="Calibri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C3974D-5443-4B80-BECD-B72ECE568BBB}"/>
              </a:ext>
            </a:extLst>
          </p:cNvPr>
          <p:cNvSpPr txBox="1"/>
          <p:nvPr/>
        </p:nvSpPr>
        <p:spPr>
          <a:xfrm>
            <a:off x="7785008" y="5097705"/>
            <a:ext cx="3596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Créer une veille</a:t>
            </a:r>
          </a:p>
          <a:p>
            <a:pPr marL="342900" indent="-342900">
              <a:buFont typeface="+mj-lt"/>
              <a:buAutoNum type="arabicPeriod"/>
            </a:pPr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7C5CC41-78CA-4E3A-889F-78FC4B769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545" y="1026774"/>
            <a:ext cx="6528390" cy="505501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94308BB-CBDB-4CBF-9D4C-D55FB2BDA9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461" y="1328003"/>
            <a:ext cx="3111552" cy="299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04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458F6C-FE7E-467A-992A-834C9ACA3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000" dirty="0"/>
              <a:t>1. Le tribunal judiciaire nouvelle juridiction et nouvelles règles de compétence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1DD630-DDFD-40BF-9BD4-075E02F61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467" y="1171977"/>
            <a:ext cx="11160000" cy="5063933"/>
          </a:xfrm>
        </p:spPr>
        <p:txBody>
          <a:bodyPr>
            <a:normAutofit lnSpcReduction="10000"/>
          </a:bodyPr>
          <a:lstStyle/>
          <a:p>
            <a:r>
              <a:rPr lang="fr-FR" sz="3200" dirty="0"/>
              <a:t> Le tribunal judiciaire</a:t>
            </a:r>
          </a:p>
          <a:p>
            <a:pPr marL="0" indent="0">
              <a:buNone/>
            </a:pPr>
            <a:endParaRPr lang="fr-FR" sz="3200" dirty="0"/>
          </a:p>
          <a:p>
            <a:r>
              <a:rPr lang="fr-FR" sz="3200" dirty="0"/>
              <a:t> Juge des contentieux de protection</a:t>
            </a:r>
          </a:p>
          <a:p>
            <a:pPr marL="0" indent="0">
              <a:buNone/>
            </a:pPr>
            <a:endParaRPr lang="fr-FR" sz="3200" dirty="0"/>
          </a:p>
          <a:p>
            <a:r>
              <a:rPr lang="fr-FR" sz="3200" dirty="0"/>
              <a:t> Tribunal de proximité</a:t>
            </a:r>
          </a:p>
          <a:p>
            <a:pPr marL="0" indent="0">
              <a:buNone/>
            </a:pPr>
            <a:endParaRPr lang="fr-FR" sz="3200" dirty="0"/>
          </a:p>
          <a:p>
            <a:r>
              <a:rPr lang="fr-FR" sz="3200" dirty="0"/>
              <a:t> Le nouveau règlement administratif des questions de compétence</a:t>
            </a:r>
          </a:p>
          <a:p>
            <a:pPr marL="0" indent="0">
              <a:buNone/>
            </a:pPr>
            <a:endParaRPr lang="fr-FR" sz="3200" dirty="0"/>
          </a:p>
          <a:p>
            <a:r>
              <a:rPr lang="fr-FR" sz="3200" dirty="0"/>
              <a:t> Les compétences futures 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E16C19C-796C-4E0B-A54A-56B2A284F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15E4718-2BCC-4F4D-9876-802679210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8207-66A4-4504-AB9D-C87A7098B4F9}" type="slidenum">
              <a:rPr lang="fr-FR" smtClean="0"/>
              <a:t>3</a:t>
            </a:fld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E7CA551-CF85-4F23-BE94-740765B479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389" y="5444979"/>
            <a:ext cx="962159" cy="104789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A9D7B0D-35F9-4606-840F-5E94895592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6201" y="5610170"/>
            <a:ext cx="2035129" cy="71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817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95250"/>
            <a:ext cx="10752000" cy="903014"/>
          </a:xfrm>
        </p:spPr>
        <p:txBody>
          <a:bodyPr>
            <a:normAutofit/>
          </a:bodyPr>
          <a:lstStyle/>
          <a:p>
            <a:r>
              <a:rPr lang="fr-FR" sz="2200" b="1" dirty="0">
                <a:solidFill>
                  <a:srgbClr val="C00000"/>
                </a:solidFill>
              </a:rPr>
              <a:t>Recherches Lexis 360 – Fascicules </a:t>
            </a:r>
            <a:r>
              <a:rPr lang="fr-FR" sz="2200" b="1" dirty="0" err="1">
                <a:solidFill>
                  <a:srgbClr val="C00000"/>
                </a:solidFill>
              </a:rPr>
              <a:t>JurisClasseur</a:t>
            </a:r>
            <a:endParaRPr lang="fr-FR" sz="2200" b="1" dirty="0">
              <a:solidFill>
                <a:srgbClr val="C0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418207-66A4-4504-AB9D-C87A7098B4F9}" type="slidenum">
              <a:rPr lang="fr-FR">
                <a:solidFill>
                  <a:prstClr val="white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fr-FR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30" name="Rectangle 7"/>
          <p:cNvSpPr>
            <a:spLocks noChangeArrowheads="1"/>
          </p:cNvSpPr>
          <p:nvPr/>
        </p:nvSpPr>
        <p:spPr bwMode="auto">
          <a:xfrm>
            <a:off x="8094486" y="2421591"/>
            <a:ext cx="1675427" cy="70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7004" tIns="0" rIns="27004" bIns="0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ts val="451"/>
              </a:spcAft>
              <a:defRPr/>
            </a:pPr>
            <a:endParaRPr lang="fr-FR" altLang="fr-FR" sz="1051" dirty="0">
              <a:solidFill>
                <a:prstClr val="black">
                  <a:lumMod val="65000"/>
                  <a:lumOff val="35000"/>
                </a:prstClr>
              </a:solidFill>
              <a:latin typeface="Calibri" pitchFamily="34" charset="0"/>
            </a:endParaRPr>
          </a:p>
        </p:txBody>
      </p:sp>
      <p:sp>
        <p:nvSpPr>
          <p:cNvPr id="45" name="Rectangle 14"/>
          <p:cNvSpPr>
            <a:spLocks noChangeArrowheads="1"/>
          </p:cNvSpPr>
          <p:nvPr/>
        </p:nvSpPr>
        <p:spPr bwMode="auto">
          <a:xfrm>
            <a:off x="2477127" y="2421587"/>
            <a:ext cx="1889768" cy="81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7004" tIns="0" rIns="27004" bIns="0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ts val="451"/>
              </a:spcAft>
              <a:defRPr/>
            </a:pPr>
            <a:endParaRPr lang="fr-FR" altLang="fr-FR" sz="1051" dirty="0">
              <a:solidFill>
                <a:prstClr val="black">
                  <a:lumMod val="65000"/>
                  <a:lumOff val="35000"/>
                </a:prstClr>
              </a:solidFill>
              <a:latin typeface="Calibri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490B41E-4B65-45E6-9020-27D55C28D3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347" y="1204874"/>
            <a:ext cx="11115675" cy="202882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E855B03-23B5-4F5F-9995-CB54F08719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874" y="3181985"/>
            <a:ext cx="4382505" cy="312205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5C3974D-5443-4B80-BECD-B72ECE568BBB}"/>
              </a:ext>
            </a:extLst>
          </p:cNvPr>
          <p:cNvSpPr txBox="1"/>
          <p:nvPr/>
        </p:nvSpPr>
        <p:spPr>
          <a:xfrm>
            <a:off x="5843226" y="3711752"/>
            <a:ext cx="58191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dirty="0"/>
              <a:t>Recherche générale – Tribunal judiciaire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Filtre Encyclopédies – Ouvrir le + - Filtrer sur commentaires</a:t>
            </a:r>
          </a:p>
        </p:txBody>
      </p:sp>
    </p:spTree>
    <p:extLst>
      <p:ext uri="{BB962C8B-B14F-4D97-AF65-F5344CB8AC3E}">
        <p14:creationId xmlns:p14="http://schemas.microsoft.com/office/powerpoint/2010/main" val="1160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95250"/>
            <a:ext cx="10752000" cy="903014"/>
          </a:xfrm>
        </p:spPr>
        <p:txBody>
          <a:bodyPr>
            <a:normAutofit/>
          </a:bodyPr>
          <a:lstStyle/>
          <a:p>
            <a:r>
              <a:rPr lang="fr-FR" sz="2200" b="1" dirty="0">
                <a:solidFill>
                  <a:srgbClr val="C00000"/>
                </a:solidFill>
              </a:rPr>
              <a:t>Recherches Lexis 360 – Fascicules </a:t>
            </a:r>
            <a:r>
              <a:rPr lang="fr-FR" sz="2200" b="1" dirty="0" err="1">
                <a:solidFill>
                  <a:srgbClr val="C00000"/>
                </a:solidFill>
              </a:rPr>
              <a:t>JurisClasseur</a:t>
            </a:r>
            <a:endParaRPr lang="fr-FR" sz="2200" b="1" dirty="0">
              <a:solidFill>
                <a:srgbClr val="C0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418207-66A4-4504-AB9D-C87A7098B4F9}" type="slidenum">
              <a:rPr lang="fr-FR">
                <a:solidFill>
                  <a:prstClr val="white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fr-FR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30" name="Rectangle 7"/>
          <p:cNvSpPr>
            <a:spLocks noChangeArrowheads="1"/>
          </p:cNvSpPr>
          <p:nvPr/>
        </p:nvSpPr>
        <p:spPr bwMode="auto">
          <a:xfrm>
            <a:off x="8094486" y="2421591"/>
            <a:ext cx="1675427" cy="70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7004" tIns="0" rIns="27004" bIns="0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ts val="451"/>
              </a:spcAft>
              <a:defRPr/>
            </a:pPr>
            <a:endParaRPr lang="fr-FR" altLang="fr-FR" sz="1051" dirty="0">
              <a:solidFill>
                <a:prstClr val="black">
                  <a:lumMod val="65000"/>
                  <a:lumOff val="35000"/>
                </a:prstClr>
              </a:solidFill>
              <a:latin typeface="Calibri" pitchFamily="34" charset="0"/>
            </a:endParaRPr>
          </a:p>
        </p:txBody>
      </p:sp>
      <p:sp>
        <p:nvSpPr>
          <p:cNvPr id="45" name="Rectangle 14"/>
          <p:cNvSpPr>
            <a:spLocks noChangeArrowheads="1"/>
          </p:cNvSpPr>
          <p:nvPr/>
        </p:nvSpPr>
        <p:spPr bwMode="auto">
          <a:xfrm>
            <a:off x="2477127" y="2421587"/>
            <a:ext cx="1889768" cy="81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7004" tIns="0" rIns="27004" bIns="0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ts val="451"/>
              </a:spcAft>
              <a:defRPr/>
            </a:pPr>
            <a:endParaRPr lang="fr-FR" altLang="fr-FR" sz="1051" dirty="0">
              <a:solidFill>
                <a:prstClr val="black">
                  <a:lumMod val="65000"/>
                  <a:lumOff val="35000"/>
                </a:prstClr>
              </a:solidFill>
              <a:latin typeface="Calibri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366B420-C55E-4A82-B81E-599D1D0FA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1023" y="777643"/>
            <a:ext cx="7787529" cy="571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7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95250"/>
            <a:ext cx="10752000" cy="903014"/>
          </a:xfrm>
        </p:spPr>
        <p:txBody>
          <a:bodyPr>
            <a:normAutofit/>
          </a:bodyPr>
          <a:lstStyle/>
          <a:p>
            <a:r>
              <a:rPr lang="fr-FR" sz="2200" b="1" dirty="0">
                <a:solidFill>
                  <a:srgbClr val="C00000"/>
                </a:solidFill>
              </a:rPr>
              <a:t>Recherches Lexis 360 – Veille texte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418207-66A4-4504-AB9D-C87A7098B4F9}" type="slidenum">
              <a:rPr lang="fr-FR">
                <a:solidFill>
                  <a:prstClr val="white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fr-FR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30" name="Rectangle 7"/>
          <p:cNvSpPr>
            <a:spLocks noChangeArrowheads="1"/>
          </p:cNvSpPr>
          <p:nvPr/>
        </p:nvSpPr>
        <p:spPr bwMode="auto">
          <a:xfrm>
            <a:off x="8094486" y="2421591"/>
            <a:ext cx="1675427" cy="70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7004" tIns="0" rIns="27004" bIns="0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ts val="451"/>
              </a:spcAft>
              <a:defRPr/>
            </a:pPr>
            <a:endParaRPr lang="fr-FR" altLang="fr-FR" sz="1051" dirty="0">
              <a:solidFill>
                <a:prstClr val="black">
                  <a:lumMod val="65000"/>
                  <a:lumOff val="35000"/>
                </a:prstClr>
              </a:solidFill>
              <a:latin typeface="Calibri" pitchFamily="34" charset="0"/>
            </a:endParaRPr>
          </a:p>
        </p:txBody>
      </p:sp>
      <p:sp>
        <p:nvSpPr>
          <p:cNvPr id="45" name="Rectangle 14"/>
          <p:cNvSpPr>
            <a:spLocks noChangeArrowheads="1"/>
          </p:cNvSpPr>
          <p:nvPr/>
        </p:nvSpPr>
        <p:spPr bwMode="auto">
          <a:xfrm>
            <a:off x="2477127" y="2421587"/>
            <a:ext cx="1889768" cy="81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7004" tIns="0" rIns="27004" bIns="0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ts val="451"/>
              </a:spcAft>
              <a:defRPr/>
            </a:pPr>
            <a:endParaRPr lang="fr-FR" altLang="fr-FR" sz="1051" dirty="0">
              <a:solidFill>
                <a:prstClr val="black">
                  <a:lumMod val="65000"/>
                  <a:lumOff val="35000"/>
                </a:prstClr>
              </a:solidFill>
              <a:latin typeface="Calibri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C3974D-5443-4B80-BECD-B72ECE568BBB}"/>
              </a:ext>
            </a:extLst>
          </p:cNvPr>
          <p:cNvSpPr txBox="1"/>
          <p:nvPr/>
        </p:nvSpPr>
        <p:spPr>
          <a:xfrm>
            <a:off x="7750706" y="2551837"/>
            <a:ext cx="35968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dirty="0"/>
              <a:t>Recherche générale – « 2019-1333 »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Sélectionner Législation et réglementation</a:t>
            </a:r>
          </a:p>
          <a:p>
            <a:pPr marL="342900" indent="-342900">
              <a:buFont typeface="+mj-lt"/>
              <a:buAutoNum type="arabicPeriod"/>
            </a:pPr>
            <a:endParaRPr lang="fr-FR" dirty="0"/>
          </a:p>
          <a:p>
            <a:pPr marL="342900" indent="-342900">
              <a:buFont typeface="+mj-lt"/>
              <a:buAutoNum type="arabicPeriod"/>
            </a:pP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1FD23F4-0774-42A3-83B8-9A09D68A0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42" y="998916"/>
            <a:ext cx="7240249" cy="577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77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95250"/>
            <a:ext cx="10752000" cy="903014"/>
          </a:xfrm>
        </p:spPr>
        <p:txBody>
          <a:bodyPr>
            <a:normAutofit/>
          </a:bodyPr>
          <a:lstStyle/>
          <a:p>
            <a:r>
              <a:rPr lang="fr-FR" sz="2200" b="1" dirty="0">
                <a:solidFill>
                  <a:srgbClr val="C00000"/>
                </a:solidFill>
              </a:rPr>
              <a:t>Recherches Lexis 360 – Veille texte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418207-66A4-4504-AB9D-C87A7098B4F9}" type="slidenum">
              <a:rPr lang="fr-FR">
                <a:solidFill>
                  <a:prstClr val="white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fr-FR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30" name="Rectangle 7"/>
          <p:cNvSpPr>
            <a:spLocks noChangeArrowheads="1"/>
          </p:cNvSpPr>
          <p:nvPr/>
        </p:nvSpPr>
        <p:spPr bwMode="auto">
          <a:xfrm>
            <a:off x="8094486" y="2421591"/>
            <a:ext cx="1675427" cy="70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7004" tIns="0" rIns="27004" bIns="0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ts val="451"/>
              </a:spcAft>
              <a:defRPr/>
            </a:pPr>
            <a:endParaRPr lang="fr-FR" altLang="fr-FR" sz="1051" dirty="0">
              <a:solidFill>
                <a:prstClr val="black">
                  <a:lumMod val="65000"/>
                  <a:lumOff val="35000"/>
                </a:prstClr>
              </a:solidFill>
              <a:latin typeface="Calibri" pitchFamily="34" charset="0"/>
            </a:endParaRPr>
          </a:p>
        </p:txBody>
      </p:sp>
      <p:sp>
        <p:nvSpPr>
          <p:cNvPr id="45" name="Rectangle 14"/>
          <p:cNvSpPr>
            <a:spLocks noChangeArrowheads="1"/>
          </p:cNvSpPr>
          <p:nvPr/>
        </p:nvSpPr>
        <p:spPr bwMode="auto">
          <a:xfrm>
            <a:off x="2477127" y="2421587"/>
            <a:ext cx="1889768" cy="81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7004" tIns="0" rIns="27004" bIns="0" anchor="ctr"/>
          <a:lstStyle>
            <a:lvl1pPr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ts val="451"/>
              </a:spcAft>
              <a:defRPr/>
            </a:pPr>
            <a:endParaRPr lang="fr-FR" altLang="fr-FR" sz="1051" dirty="0">
              <a:solidFill>
                <a:prstClr val="black">
                  <a:lumMod val="65000"/>
                  <a:lumOff val="35000"/>
                </a:prstClr>
              </a:solidFill>
              <a:latin typeface="Calibri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C3974D-5443-4B80-BECD-B72ECE568BBB}"/>
              </a:ext>
            </a:extLst>
          </p:cNvPr>
          <p:cNvSpPr txBox="1"/>
          <p:nvPr/>
        </p:nvSpPr>
        <p:spPr>
          <a:xfrm>
            <a:off x="7750706" y="2551837"/>
            <a:ext cx="35968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dirty="0"/>
              <a:t>Sur la liste de résultats filtrée créer une veille pour recevoir les décret et arrêtés d’application, mais également les instructions en circulaires ministérielles</a:t>
            </a:r>
          </a:p>
          <a:p>
            <a:pPr marL="342900" indent="-342900">
              <a:buFont typeface="+mj-lt"/>
              <a:buAutoNum type="arabicPeriod"/>
            </a:pPr>
            <a:endParaRPr lang="fr-FR" dirty="0"/>
          </a:p>
          <a:p>
            <a:pPr marL="342900" indent="-342900">
              <a:buFont typeface="+mj-lt"/>
              <a:buAutoNum type="arabicPeriod"/>
            </a:pPr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5021C63-4263-40A2-BBAB-9BA21F745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1" y="925622"/>
            <a:ext cx="6821240" cy="5229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45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C53BA0-67E4-4700-892B-C777A0E13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A72821D-F19A-4A1A-A721-342B5BA54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923" y="3429000"/>
            <a:ext cx="11160000" cy="2691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600" dirty="0"/>
              <a:t>2. Les différentes procédures devant le tribunal judiciaire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DA50FE7-2575-47B6-8190-338849856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B381375-0884-4D75-88F6-1ED5F4CC8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8207-66A4-4504-AB9D-C87A7098B4F9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9394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9E5033-6ABF-4351-8D93-3757DB893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000" dirty="0"/>
              <a:t>2. Les différentes procédures devant le tribunal judiciaire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7340F4-87CD-46DD-B25B-AA028D6AD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3200" i="1" dirty="0"/>
              <a:t> Les procédures écrites :</a:t>
            </a:r>
            <a:endParaRPr lang="fr-FR" sz="3200" dirty="0"/>
          </a:p>
          <a:p>
            <a:pPr marL="0" indent="0">
              <a:buNone/>
            </a:pPr>
            <a:r>
              <a:rPr lang="fr-FR" sz="3200" dirty="0"/>
              <a:t> </a:t>
            </a:r>
          </a:p>
          <a:p>
            <a:pPr marL="0" indent="0">
              <a:buNone/>
            </a:pPr>
            <a:r>
              <a:rPr lang="fr-FR" sz="3200" dirty="0"/>
              <a:t>	La procédure contentieuse ordinaire</a:t>
            </a:r>
          </a:p>
          <a:p>
            <a:pPr marL="0" indent="0">
              <a:buNone/>
            </a:pPr>
            <a:r>
              <a:rPr lang="fr-FR" sz="3200" dirty="0"/>
              <a:t> </a:t>
            </a:r>
          </a:p>
          <a:p>
            <a:pPr marL="0" indent="0">
              <a:buNone/>
            </a:pPr>
            <a:r>
              <a:rPr lang="fr-FR" sz="3200" dirty="0"/>
              <a:t>	La procédure en matière gracieuse</a:t>
            </a:r>
          </a:p>
          <a:p>
            <a:pPr marL="0" indent="0">
              <a:buNone/>
            </a:pPr>
            <a:r>
              <a:rPr lang="fr-FR" sz="3200" dirty="0"/>
              <a:t> </a:t>
            </a:r>
          </a:p>
          <a:p>
            <a:pPr marL="0" indent="0">
              <a:buNone/>
            </a:pPr>
            <a:r>
              <a:rPr lang="fr-FR" sz="3200" dirty="0"/>
              <a:t>	Le juge unique 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50CA716-A1E0-408A-ABAF-120656E0D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D11140E-12CF-400F-A797-0EFDD7809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18207-66A4-4504-AB9D-C87A7098B4F9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573553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376</Words>
  <Application>Microsoft Office PowerPoint</Application>
  <PresentationFormat>Grand écran</PresentationFormat>
  <Paragraphs>134</Paragraphs>
  <Slides>27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Courier New</vt:lpstr>
      <vt:lpstr>Wingdings</vt:lpstr>
      <vt:lpstr>Thème Office</vt:lpstr>
      <vt:lpstr>1_Thème Office</vt:lpstr>
      <vt:lpstr>Réforme de la procédure civile   Me Antoine Bolze, avocat au barreau de Paris, maître de Conférences HDR Faculté de droit Paris-Est Mme Florence Chaix, formatrice Lexis 360</vt:lpstr>
      <vt:lpstr> </vt:lpstr>
      <vt:lpstr>1. Le tribunal judiciaire nouvelle juridiction et nouvelles règles de compétence</vt:lpstr>
      <vt:lpstr>Recherches Lexis 360 – Fascicules JurisClasseur</vt:lpstr>
      <vt:lpstr>Recherches Lexis 360 – Fascicules JurisClasseur</vt:lpstr>
      <vt:lpstr>Recherches Lexis 360 – Veille texte </vt:lpstr>
      <vt:lpstr>Recherches Lexis 360 – Veille texte </vt:lpstr>
      <vt:lpstr>Présentation PowerPoint</vt:lpstr>
      <vt:lpstr>2. Les différentes procédures devant le tribunal judiciaire</vt:lpstr>
      <vt:lpstr>2. Les différentes procédures devant le tribunal judiciaire</vt:lpstr>
      <vt:lpstr>Présentation PowerPoint</vt:lpstr>
      <vt:lpstr>3.  L’extension de la représentation obligatoire</vt:lpstr>
      <vt:lpstr>Recherches Lexis 360 – Revues</vt:lpstr>
      <vt:lpstr>Présentation PowerPoint</vt:lpstr>
      <vt:lpstr>4. L’extension des Modes Alternatifs de Règlement des Litiges</vt:lpstr>
      <vt:lpstr>Présentation PowerPoint</vt:lpstr>
      <vt:lpstr>5.    Les nouveaux modes d’introduction de la demande en justice et la communication par voie électronique</vt:lpstr>
      <vt:lpstr>Recherches Lexis 360 – Formules et modèles d’actes</vt:lpstr>
      <vt:lpstr>Présentation PowerPoint</vt:lpstr>
      <vt:lpstr>6.    Les nouvelles règles en matière de procédure contentieuse ordinaire</vt:lpstr>
      <vt:lpstr>Recherches Lexis 360 – Codes</vt:lpstr>
      <vt:lpstr>Recherches Lexis 360 – Codes</vt:lpstr>
      <vt:lpstr>Recherches Lexis 360 – Codes</vt:lpstr>
      <vt:lpstr>Présentation PowerPoint</vt:lpstr>
      <vt:lpstr>7.    L’exécution provisoire </vt:lpstr>
      <vt:lpstr>Recherches Lexis 360 – Veille jurisprudence </vt:lpstr>
      <vt:lpstr>Recherches Lexis 360 – Veille jurisprudence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Réforme de la procédure civile et intégration dans nos contenus   Rédaction Procédures</dc:title>
  <dc:creator>Condamy, Marie-Gabrielle (LNG-PAR)</dc:creator>
  <cp:lastModifiedBy>Chaix, Florence (LNG-PAR)</cp:lastModifiedBy>
  <cp:revision>37</cp:revision>
  <cp:lastPrinted>2020-03-06T15:13:18Z</cp:lastPrinted>
  <dcterms:created xsi:type="dcterms:W3CDTF">2020-02-09T15:56:34Z</dcterms:created>
  <dcterms:modified xsi:type="dcterms:W3CDTF">2020-03-17T10:40:06Z</dcterms:modified>
</cp:coreProperties>
</file>