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65" r:id="rId2"/>
    <p:sldId id="266" r:id="rId3"/>
    <p:sldId id="264" r:id="rId4"/>
    <p:sldId id="258" r:id="rId5"/>
    <p:sldId id="259" r:id="rId6"/>
    <p:sldId id="260" r:id="rId7"/>
    <p:sldId id="261" r:id="rId8"/>
    <p:sldId id="262" r:id="rId9"/>
    <p:sldId id="263" r:id="rId10"/>
  </p:sldIdLst>
  <p:sldSz cx="9144000" cy="6858000" type="screen4x3"/>
  <p:notesSz cx="6742113" cy="98726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30F01"/>
    <a:srgbClr val="F82818"/>
    <a:srgbClr val="E51101"/>
    <a:srgbClr val="FE23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255" autoAdjust="0"/>
    <p:restoredTop sz="94660"/>
  </p:normalViewPr>
  <p:slideViewPr>
    <p:cSldViewPr snapToGrid="0">
      <p:cViewPr>
        <p:scale>
          <a:sx n="72" d="100"/>
          <a:sy n="72" d="100"/>
        </p:scale>
        <p:origin x="133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10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19525" y="0"/>
            <a:ext cx="29210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C564E6-A77A-4BDD-9EC1-118343E2B8E6}" type="datetimeFigureOut">
              <a:rPr lang="fr-FR" smtClean="0"/>
              <a:t>27/04/2020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9350" y="1233488"/>
            <a:ext cx="4443413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4688" y="4751388"/>
            <a:ext cx="5392737" cy="38877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77363"/>
            <a:ext cx="29210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19525" y="9377363"/>
            <a:ext cx="29210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28CC42-8582-4F12-88F4-A41DCBD2FA9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04757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14D6D-9880-4F09-A620-D0F9EFD8DF86}" type="datetime1">
              <a:rPr lang="fr-FR" smtClean="0"/>
              <a:t>27/04/2020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A9D53-83B4-465A-8831-24588C43F5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035481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0C991-CD05-4F04-87A4-E199E11D077D}" type="datetime1">
              <a:rPr lang="fr-FR" smtClean="0"/>
              <a:t>27/04/2020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A9D53-83B4-465A-8831-24588C43F5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779234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10546-4D8C-4666-810C-693F76836386}" type="datetime1">
              <a:rPr lang="fr-FR" smtClean="0"/>
              <a:t>27/04/2020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A9D53-83B4-465A-8831-24588C43F5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9527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7648D-A20C-4506-A9AF-2E4AAABF39BB}" type="datetime1">
              <a:rPr lang="fr-FR" smtClean="0"/>
              <a:t>27/04/2020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A9D53-83B4-465A-8831-24588C43F5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524122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2E1CC-14A1-4D50-8B61-8C03AC65C49E}" type="datetime1">
              <a:rPr lang="fr-FR" smtClean="0"/>
              <a:t>27/04/2020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A9D53-83B4-465A-8831-24588C43F5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66803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D7CF6-19E8-4DB7-8C73-FBA62E27B069}" type="datetime1">
              <a:rPr lang="fr-FR" smtClean="0"/>
              <a:t>27/04/2020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A9D53-83B4-465A-8831-24588C43F5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61275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17DFD-9F7E-4136-AB72-29F59317BFD9}" type="datetime1">
              <a:rPr lang="fr-FR" smtClean="0"/>
              <a:t>27/04/2020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A9D53-83B4-465A-8831-24588C43F5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79734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48DC8-9185-4224-8035-FA707BFCE94B}" type="datetime1">
              <a:rPr lang="fr-FR" smtClean="0"/>
              <a:t>27/04/2020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A9D53-83B4-465A-8831-24588C43F5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5377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A14D8-4E76-4552-93CC-5541CBCD3FBA}" type="datetime1">
              <a:rPr lang="fr-FR" smtClean="0"/>
              <a:t>27/04/2020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A9D53-83B4-465A-8831-24588C43F5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246542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44529-1DB8-4F8A-A2F3-DCF5AA1FD32D}" type="datetime1">
              <a:rPr lang="fr-FR" smtClean="0"/>
              <a:t>27/04/2020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A9D53-83B4-465A-8831-24588C43F5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922373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EF3D6-52CD-426B-92A6-5F47CF2DD9A5}" type="datetime1">
              <a:rPr lang="fr-FR" smtClean="0"/>
              <a:t>27/04/2020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A9D53-83B4-465A-8831-24588C43F5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79159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760398-52B4-42FE-AEB7-57AEF8C98741}" type="datetime1">
              <a:rPr lang="fr-FR" smtClean="0"/>
              <a:t>27/04/2020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FA9D53-83B4-465A-8831-24588C43F59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6819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1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ssistance.lexisnexis.fr/" TargetMode="Externa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295525" y="168727"/>
            <a:ext cx="6353175" cy="1064822"/>
          </a:xfrm>
          <a:solidFill>
            <a:srgbClr val="C30F01"/>
          </a:solidFill>
        </p:spPr>
        <p:txBody>
          <a:bodyPr>
            <a:normAutofit fontScale="90000"/>
          </a:bodyPr>
          <a:lstStyle/>
          <a:p>
            <a:r>
              <a:rPr lang="fr-FR" sz="4000" dirty="0">
                <a:solidFill>
                  <a:schemeClr val="bg1"/>
                </a:solidFill>
              </a:rPr>
              <a:t>L’essentiel pour </a:t>
            </a:r>
            <a:br>
              <a:rPr lang="fr-FR" sz="4000" dirty="0">
                <a:solidFill>
                  <a:schemeClr val="bg1"/>
                </a:solidFill>
              </a:rPr>
            </a:br>
            <a:r>
              <a:rPr lang="fr-FR" sz="4000" dirty="0">
                <a:solidFill>
                  <a:schemeClr val="bg1"/>
                </a:solidFill>
              </a:rPr>
              <a:t>optimiser vos recherches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82245" y="1374230"/>
            <a:ext cx="5607710" cy="682579"/>
          </a:xfrm>
        </p:spPr>
        <p:txBody>
          <a:bodyPr>
            <a:noAutofit/>
          </a:bodyPr>
          <a:lstStyle/>
          <a:p>
            <a:pPr algn="l"/>
            <a:r>
              <a:rPr lang="fr-FR" sz="2000" b="1" dirty="0">
                <a:solidFill>
                  <a:srgbClr val="C30F01"/>
                </a:solidFill>
              </a:rPr>
              <a:t>Comment accéder à vos contenus ?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5472112" y="1204488"/>
            <a:ext cx="522514" cy="461665"/>
          </a:xfrm>
          <a:prstGeom prst="rect">
            <a:avLst/>
          </a:prstGeom>
          <a:solidFill>
            <a:srgbClr val="C30F0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271080" y="3277345"/>
            <a:ext cx="522514" cy="461665"/>
          </a:xfrm>
          <a:prstGeom prst="rect">
            <a:avLst/>
          </a:prstGeom>
          <a:solidFill>
            <a:srgbClr val="C30F0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271080" y="2052664"/>
            <a:ext cx="249486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L’onglet </a:t>
            </a:r>
            <a:r>
              <a:rPr lang="fr-FR" sz="1400" i="1" dirty="0">
                <a:solidFill>
                  <a:schemeClr val="accent1">
                    <a:lumMod val="50000"/>
                  </a:schemeClr>
                </a:solidFill>
              </a:rPr>
              <a:t>Contenus</a:t>
            </a:r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 vous permet de naviguer dans les plans, tables et sommaires de nos contenus  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999309" y="3287822"/>
            <a:ext cx="18481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Cliquez sur l’onglet </a:t>
            </a:r>
            <a:r>
              <a:rPr lang="fr-FR" sz="1400" i="1" dirty="0">
                <a:solidFill>
                  <a:schemeClr val="accent1">
                    <a:lumMod val="50000"/>
                  </a:schemeClr>
                </a:solidFill>
              </a:rPr>
              <a:t>Contenus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297320" y="4306889"/>
            <a:ext cx="522514" cy="461665"/>
          </a:xfrm>
          <a:prstGeom prst="rect">
            <a:avLst/>
          </a:prstGeom>
          <a:solidFill>
            <a:srgbClr val="C30F0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16" name="ZoneTexte 15"/>
          <p:cNvSpPr txBox="1"/>
          <p:nvPr/>
        </p:nvSpPr>
        <p:spPr>
          <a:xfrm>
            <a:off x="974698" y="4306889"/>
            <a:ext cx="184815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Choisissez votre contenu pour accéder aux plans</a:t>
            </a:r>
            <a:endParaRPr lang="fr-FR" sz="14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2057400" cy="365125"/>
          </a:xfrm>
        </p:spPr>
        <p:txBody>
          <a:bodyPr/>
          <a:lstStyle/>
          <a:p>
            <a:fld id="{0AFA9D53-83B4-465A-8831-24588C43F596}" type="slidenum">
              <a:rPr lang="fr-FR" smtClean="0"/>
              <a:t>1</a:t>
            </a:fld>
            <a:endParaRPr lang="fr-FR" dirty="0"/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27FCEF73-D272-40FA-ADFA-7AA977A029B2}"/>
              </a:ext>
            </a:extLst>
          </p:cNvPr>
          <p:cNvSpPr/>
          <p:nvPr/>
        </p:nvSpPr>
        <p:spPr>
          <a:xfrm>
            <a:off x="819833" y="5870713"/>
            <a:ext cx="7979609" cy="9144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3C876CBB-517D-453A-8435-F342F328B18A}"/>
              </a:ext>
            </a:extLst>
          </p:cNvPr>
          <p:cNvSpPr txBox="1"/>
          <p:nvPr/>
        </p:nvSpPr>
        <p:spPr>
          <a:xfrm>
            <a:off x="999308" y="5908470"/>
            <a:ext cx="76493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Pour information</a:t>
            </a:r>
            <a:r>
              <a:rPr lang="fr-FR" dirty="0">
                <a:solidFill>
                  <a:schemeClr val="accent5">
                    <a:lumMod val="50000"/>
                  </a:schemeClr>
                </a:solidFill>
              </a:rPr>
              <a:t>: Des modules de recherches sont désormais disponibles au niveau des encyclopédies, la jurisprudence, la législation et règlementation et les autres sources officielles . </a:t>
            </a: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1A35F201-4923-44BC-B920-06AF9C5F63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688" y="160467"/>
            <a:ext cx="1657581" cy="781159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C92654E6-9CA0-4ED4-952E-8AC4081A89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59548" y="1675231"/>
            <a:ext cx="6321633" cy="4083112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D5E95140-F604-40DD-BD8B-F3CC073D252C}"/>
              </a:ext>
            </a:extLst>
          </p:cNvPr>
          <p:cNvSpPr txBox="1"/>
          <p:nvPr/>
        </p:nvSpPr>
        <p:spPr>
          <a:xfrm>
            <a:off x="2632402" y="4194519"/>
            <a:ext cx="522514" cy="461665"/>
          </a:xfrm>
          <a:prstGeom prst="rect">
            <a:avLst/>
          </a:prstGeom>
          <a:solidFill>
            <a:srgbClr val="C30F0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F1BD4AD9-E72E-43EC-B7EE-FBF3F40CBFD2}"/>
              </a:ext>
            </a:extLst>
          </p:cNvPr>
          <p:cNvSpPr/>
          <p:nvPr/>
        </p:nvSpPr>
        <p:spPr>
          <a:xfrm>
            <a:off x="5120870" y="3811042"/>
            <a:ext cx="1704000" cy="96089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6BD9799C-413D-4011-A01E-91E4761B9B9E}"/>
              </a:ext>
            </a:extLst>
          </p:cNvPr>
          <p:cNvCxnSpPr>
            <a:cxnSpLocks/>
          </p:cNvCxnSpPr>
          <p:nvPr/>
        </p:nvCxnSpPr>
        <p:spPr>
          <a:xfrm>
            <a:off x="6798533" y="4273924"/>
            <a:ext cx="1811187" cy="2639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3AF52926-183C-4B82-AFEB-1937287897F9}"/>
              </a:ext>
            </a:extLst>
          </p:cNvPr>
          <p:cNvCxnSpPr>
            <a:cxnSpLocks/>
          </p:cNvCxnSpPr>
          <p:nvPr/>
        </p:nvCxnSpPr>
        <p:spPr>
          <a:xfrm>
            <a:off x="8585109" y="4286605"/>
            <a:ext cx="24611" cy="158410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98938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/>
          <p:cNvSpPr txBox="1"/>
          <p:nvPr/>
        </p:nvSpPr>
        <p:spPr>
          <a:xfrm>
            <a:off x="155191" y="611268"/>
            <a:ext cx="2434798" cy="15004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Dans les encyclopédies, vous pouvez dérouler le plan sur la gauche.</a:t>
            </a:r>
          </a:p>
          <a:p>
            <a:pPr algn="just"/>
            <a:endParaRPr lang="fr-FR" sz="1050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fr-FR" sz="1300" dirty="0">
                <a:solidFill>
                  <a:schemeClr val="accent1">
                    <a:lumMod val="50000"/>
                  </a:schemeClr>
                </a:solidFill>
              </a:rPr>
              <a:t>Cliquez sur </a:t>
            </a:r>
            <a:r>
              <a:rPr lang="fr-FR" sz="1300" i="1" dirty="0">
                <a:solidFill>
                  <a:schemeClr val="accent1">
                    <a:lumMod val="50000"/>
                  </a:schemeClr>
                </a:solidFill>
              </a:rPr>
              <a:t>Elargir cette colonne </a:t>
            </a:r>
            <a:r>
              <a:rPr lang="fr-FR" sz="1300" dirty="0">
                <a:solidFill>
                  <a:schemeClr val="accent1">
                    <a:lumMod val="50000"/>
                  </a:schemeClr>
                </a:solidFill>
              </a:rPr>
              <a:t>pour une meilleure lisibilité du plan.</a:t>
            </a:r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2"/>
          </p:nvPr>
        </p:nvSpPr>
        <p:spPr>
          <a:xfrm>
            <a:off x="6972300" y="6406470"/>
            <a:ext cx="2057400" cy="365125"/>
          </a:xfrm>
        </p:spPr>
        <p:txBody>
          <a:bodyPr/>
          <a:lstStyle/>
          <a:p>
            <a:fld id="{0AFA9D53-83B4-465A-8831-24588C43F596}" type="slidenum">
              <a:rPr lang="fr-FR" smtClean="0"/>
              <a:t>2</a:t>
            </a:fld>
            <a:endParaRPr lang="fr-FR" dirty="0"/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B220E5A2-9D21-40AD-B612-34664220E374}"/>
              </a:ext>
            </a:extLst>
          </p:cNvPr>
          <p:cNvSpPr txBox="1"/>
          <p:nvPr/>
        </p:nvSpPr>
        <p:spPr>
          <a:xfrm>
            <a:off x="6760775" y="795543"/>
            <a:ext cx="184815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La recherche de mots clés dans le plan est possible !</a:t>
            </a:r>
            <a:endParaRPr lang="fr-FR" sz="14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FF690F95-DC93-4892-BD5C-3BDC4B876B1D}"/>
              </a:ext>
            </a:extLst>
          </p:cNvPr>
          <p:cNvSpPr txBox="1"/>
          <p:nvPr/>
        </p:nvSpPr>
        <p:spPr>
          <a:xfrm>
            <a:off x="741839" y="3853352"/>
            <a:ext cx="184815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Les fascicules se déplient en cliquant sur les titres</a:t>
            </a:r>
            <a:endParaRPr lang="fr-FR" sz="14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766DAC9-C5CC-4CA3-BAC9-FA105DDE8DEA}"/>
              </a:ext>
            </a:extLst>
          </p:cNvPr>
          <p:cNvSpPr/>
          <p:nvPr/>
        </p:nvSpPr>
        <p:spPr>
          <a:xfrm>
            <a:off x="431811" y="3678204"/>
            <a:ext cx="2199861" cy="102776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566BC653-1C43-4FAB-97D9-DD6DD0F4E144}"/>
              </a:ext>
            </a:extLst>
          </p:cNvPr>
          <p:cNvSpPr/>
          <p:nvPr/>
        </p:nvSpPr>
        <p:spPr>
          <a:xfrm>
            <a:off x="6627998" y="633221"/>
            <a:ext cx="1953039" cy="900986"/>
          </a:xfrm>
          <a:prstGeom prst="roundRect">
            <a:avLst>
              <a:gd name="adj" fmla="val 19609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F499D57A-D178-43B4-B6D0-6CCC74E053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967" y="45969"/>
            <a:ext cx="1314775" cy="619607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15DD95C-810F-41B9-8CB3-5562C8EA66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0205" y="1978466"/>
            <a:ext cx="6215108" cy="3582053"/>
          </a:xfrm>
          <a:prstGeom prst="rect">
            <a:avLst/>
          </a:prstGeom>
        </p:spPr>
      </p:pic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26E979E5-88DD-4505-8474-41720B762C9C}"/>
              </a:ext>
            </a:extLst>
          </p:cNvPr>
          <p:cNvCxnSpPr>
            <a:cxnSpLocks/>
          </p:cNvCxnSpPr>
          <p:nvPr/>
        </p:nvCxnSpPr>
        <p:spPr>
          <a:xfrm>
            <a:off x="2631672" y="4222684"/>
            <a:ext cx="1940328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avec flèche 26">
            <a:extLst>
              <a:ext uri="{FF2B5EF4-FFF2-40B4-BE49-F238E27FC236}">
                <a16:creationId xmlns:a16="http://schemas.microsoft.com/office/drawing/2014/main" id="{9D01CFF0-26B5-49A6-8FF4-F6B82E8267F1}"/>
              </a:ext>
            </a:extLst>
          </p:cNvPr>
          <p:cNvCxnSpPr>
            <a:cxnSpLocks/>
          </p:cNvCxnSpPr>
          <p:nvPr/>
        </p:nvCxnSpPr>
        <p:spPr>
          <a:xfrm>
            <a:off x="6760775" y="1534207"/>
            <a:ext cx="263505" cy="102346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11446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ous-titre 2"/>
          <p:cNvSpPr>
            <a:spLocks noGrp="1"/>
          </p:cNvSpPr>
          <p:nvPr>
            <p:ph type="subTitle" idx="1"/>
          </p:nvPr>
        </p:nvSpPr>
        <p:spPr>
          <a:xfrm>
            <a:off x="155191" y="4682614"/>
            <a:ext cx="8874509" cy="2088981"/>
          </a:xfrm>
          <a:ln w="19050">
            <a:solidFill>
              <a:srgbClr val="C30F0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fr-FR" sz="2000" b="1" dirty="0">
                <a:solidFill>
                  <a:srgbClr val="C30F01"/>
                </a:solidFill>
              </a:rPr>
              <a:t>NOUVEAUX CONTENUS &amp; OUTILS PRATIQUES </a:t>
            </a:r>
          </a:p>
        </p:txBody>
      </p:sp>
      <p:sp>
        <p:nvSpPr>
          <p:cNvPr id="17" name="ZoneTexte 16"/>
          <p:cNvSpPr txBox="1"/>
          <p:nvPr/>
        </p:nvSpPr>
        <p:spPr>
          <a:xfrm>
            <a:off x="216967" y="5016054"/>
            <a:ext cx="2839420" cy="1831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C30F01"/>
                </a:solidFill>
              </a:rPr>
              <a:t>	Synthèses</a:t>
            </a:r>
          </a:p>
          <a:p>
            <a:pPr algn="ctr"/>
            <a:endParaRPr lang="fr-FR" sz="700" dirty="0">
              <a:solidFill>
                <a:srgbClr val="C30F01"/>
              </a:solidFill>
            </a:endParaRPr>
          </a:p>
          <a:p>
            <a:pPr algn="just"/>
            <a:r>
              <a:rPr lang="fr-FR" sz="1200" dirty="0">
                <a:solidFill>
                  <a:schemeClr val="accent1">
                    <a:lumMod val="50000"/>
                  </a:schemeClr>
                </a:solidFill>
              </a:rPr>
              <a:t>Les synthèses proposent une approche globale sur une matière, résumant et facilitant la navigation vers plusieurs fascicules.</a:t>
            </a:r>
          </a:p>
          <a:p>
            <a:pPr algn="just"/>
            <a:r>
              <a:rPr lang="fr-FR" sz="1200" u="sng" dirty="0">
                <a:solidFill>
                  <a:schemeClr val="accent1">
                    <a:lumMod val="50000"/>
                  </a:schemeClr>
                </a:solidFill>
              </a:rPr>
              <a:t>Comment y accéder</a:t>
            </a:r>
            <a:r>
              <a:rPr lang="fr-FR" sz="1200" i="1" dirty="0">
                <a:solidFill>
                  <a:schemeClr val="accent1">
                    <a:lumMod val="50000"/>
                  </a:schemeClr>
                </a:solidFill>
              </a:rPr>
              <a:t> ?</a:t>
            </a:r>
            <a:r>
              <a:rPr lang="fr-FR" sz="1200" dirty="0">
                <a:solidFill>
                  <a:schemeClr val="accent1">
                    <a:lumMod val="50000"/>
                  </a:schemeClr>
                </a:solidFill>
              </a:rPr>
              <a:t> Un raccourci </a:t>
            </a:r>
            <a:r>
              <a:rPr lang="fr-FR" sz="1200" i="1" dirty="0">
                <a:solidFill>
                  <a:schemeClr val="accent1">
                    <a:lumMod val="50000"/>
                  </a:schemeClr>
                </a:solidFill>
              </a:rPr>
              <a:t>Synthèses </a:t>
            </a:r>
            <a:r>
              <a:rPr lang="fr-FR" sz="1200" i="1" dirty="0" err="1">
                <a:solidFill>
                  <a:schemeClr val="accent1">
                    <a:lumMod val="50000"/>
                  </a:schemeClr>
                </a:solidFill>
              </a:rPr>
              <a:t>JurisClasseur</a:t>
            </a:r>
            <a:r>
              <a:rPr lang="fr-FR" sz="1200" dirty="0">
                <a:solidFill>
                  <a:schemeClr val="accent1">
                    <a:lumMod val="50000"/>
                  </a:schemeClr>
                </a:solidFill>
              </a:rPr>
              <a:t> est proposé en page d’accueil</a:t>
            </a:r>
          </a:p>
        </p:txBody>
      </p:sp>
      <p:pic>
        <p:nvPicPr>
          <p:cNvPr id="19" name="Image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 flipV="1">
            <a:off x="3300923" y="4978495"/>
            <a:ext cx="330764" cy="369677"/>
          </a:xfrm>
          <a:prstGeom prst="rect">
            <a:avLst/>
          </a:prstGeom>
        </p:spPr>
      </p:pic>
      <p:sp>
        <p:nvSpPr>
          <p:cNvPr id="20" name="ZoneTexte 19"/>
          <p:cNvSpPr txBox="1"/>
          <p:nvPr/>
        </p:nvSpPr>
        <p:spPr>
          <a:xfrm>
            <a:off x="3245498" y="5004318"/>
            <a:ext cx="2848343" cy="13696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C30F01"/>
                </a:solidFill>
              </a:rPr>
              <a:t>	Fiches pratiques</a:t>
            </a:r>
          </a:p>
          <a:p>
            <a:pPr algn="ctr"/>
            <a:endParaRPr lang="fr-FR" sz="500" dirty="0">
              <a:solidFill>
                <a:srgbClr val="C30F01"/>
              </a:solidFill>
            </a:endParaRPr>
          </a:p>
          <a:p>
            <a:pPr algn="just"/>
            <a:r>
              <a:rPr lang="fr-FR" sz="1200" dirty="0">
                <a:solidFill>
                  <a:schemeClr val="accent1">
                    <a:lumMod val="50000"/>
                  </a:schemeClr>
                </a:solidFill>
              </a:rPr>
              <a:t>Fiches synthétiques rédigées par des praticiens, elles permettent d’élargir ou actualiser vos connaissances métier</a:t>
            </a:r>
          </a:p>
          <a:p>
            <a:pPr algn="just"/>
            <a:r>
              <a:rPr lang="fr-FR" sz="1200" u="sng" dirty="0">
                <a:solidFill>
                  <a:schemeClr val="accent1">
                    <a:lumMod val="50000"/>
                  </a:schemeClr>
                </a:solidFill>
              </a:rPr>
              <a:t>Comment y accéder</a:t>
            </a:r>
            <a:r>
              <a:rPr lang="fr-FR" sz="1200" i="1" dirty="0">
                <a:solidFill>
                  <a:schemeClr val="accent1">
                    <a:lumMod val="50000"/>
                  </a:schemeClr>
                </a:solidFill>
              </a:rPr>
              <a:t> ?</a:t>
            </a:r>
            <a:r>
              <a:rPr lang="fr-FR" sz="1200" dirty="0">
                <a:solidFill>
                  <a:schemeClr val="accent1">
                    <a:lumMod val="50000"/>
                  </a:schemeClr>
                </a:solidFill>
              </a:rPr>
              <a:t> Un raccourci </a:t>
            </a:r>
            <a:r>
              <a:rPr lang="fr-FR" sz="1200" i="1" dirty="0">
                <a:solidFill>
                  <a:schemeClr val="accent1">
                    <a:lumMod val="50000"/>
                  </a:schemeClr>
                </a:solidFill>
              </a:rPr>
              <a:t>Fiches pratiques</a:t>
            </a:r>
            <a:r>
              <a:rPr lang="fr-FR" sz="1200" dirty="0">
                <a:solidFill>
                  <a:schemeClr val="accent1">
                    <a:lumMod val="50000"/>
                  </a:schemeClr>
                </a:solidFill>
              </a:rPr>
              <a:t> est proposé en page d’accueil</a:t>
            </a:r>
          </a:p>
        </p:txBody>
      </p:sp>
      <p:pic>
        <p:nvPicPr>
          <p:cNvPr id="21" name="Image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512" y="4991761"/>
            <a:ext cx="362906" cy="393707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11734" y="4999477"/>
            <a:ext cx="339579" cy="348695"/>
          </a:xfrm>
          <a:prstGeom prst="rect">
            <a:avLst/>
          </a:prstGeom>
        </p:spPr>
      </p:pic>
      <p:sp>
        <p:nvSpPr>
          <p:cNvPr id="18" name="ZoneTexte 17"/>
          <p:cNvSpPr txBox="1"/>
          <p:nvPr/>
        </p:nvSpPr>
        <p:spPr>
          <a:xfrm>
            <a:off x="6257193" y="4992422"/>
            <a:ext cx="260915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C30F01"/>
                </a:solidFill>
              </a:rPr>
              <a:t>	Modèles d’actes</a:t>
            </a:r>
          </a:p>
          <a:p>
            <a:pPr algn="ctr"/>
            <a:endParaRPr lang="fr-FR" sz="500" dirty="0">
              <a:solidFill>
                <a:srgbClr val="C30F01"/>
              </a:solidFill>
            </a:endParaRPr>
          </a:p>
          <a:p>
            <a:pPr algn="just"/>
            <a:r>
              <a:rPr lang="fr-FR" sz="1200" dirty="0">
                <a:solidFill>
                  <a:schemeClr val="accent1">
                    <a:lumMod val="50000"/>
                  </a:schemeClr>
                </a:solidFill>
              </a:rPr>
              <a:t>Modèles d’actes et de contrats rédigés et mis à jour par des praticiens.</a:t>
            </a:r>
          </a:p>
          <a:p>
            <a:pPr algn="just"/>
            <a:r>
              <a:rPr lang="fr-FR" sz="1200" u="sng" dirty="0">
                <a:solidFill>
                  <a:schemeClr val="accent1">
                    <a:lumMod val="50000"/>
                  </a:schemeClr>
                </a:solidFill>
              </a:rPr>
              <a:t>Comment y accéder</a:t>
            </a:r>
            <a:r>
              <a:rPr lang="fr-FR" sz="1200" i="1" dirty="0">
                <a:solidFill>
                  <a:schemeClr val="accent1">
                    <a:lumMod val="50000"/>
                  </a:schemeClr>
                </a:solidFill>
              </a:rPr>
              <a:t> ?</a:t>
            </a:r>
            <a:r>
              <a:rPr lang="fr-FR" sz="1200" dirty="0">
                <a:solidFill>
                  <a:schemeClr val="accent1">
                    <a:lumMod val="50000"/>
                  </a:schemeClr>
                </a:solidFill>
              </a:rPr>
              <a:t> Un raccourci </a:t>
            </a:r>
            <a:r>
              <a:rPr lang="fr-FR" sz="1200" i="1" dirty="0">
                <a:solidFill>
                  <a:schemeClr val="accent1">
                    <a:lumMod val="50000"/>
                  </a:schemeClr>
                </a:solidFill>
              </a:rPr>
              <a:t>Modèles d’acte</a:t>
            </a:r>
            <a:r>
              <a:rPr lang="fr-FR" sz="1200" dirty="0">
                <a:solidFill>
                  <a:schemeClr val="accent1">
                    <a:lumMod val="50000"/>
                  </a:schemeClr>
                </a:solidFill>
              </a:rPr>
              <a:t> est proposé en page d’accueil</a:t>
            </a:r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2"/>
          </p:nvPr>
        </p:nvSpPr>
        <p:spPr>
          <a:xfrm>
            <a:off x="6972300" y="6406470"/>
            <a:ext cx="2057400" cy="365125"/>
          </a:xfrm>
        </p:spPr>
        <p:txBody>
          <a:bodyPr/>
          <a:lstStyle/>
          <a:p>
            <a:fld id="{0AFA9D53-83B4-465A-8831-24588C43F596}" type="slidenum">
              <a:rPr lang="fr-FR" smtClean="0"/>
              <a:t>3</a:t>
            </a:fld>
            <a:endParaRPr lang="fr-FR" dirty="0"/>
          </a:p>
        </p:txBody>
      </p: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C5D0DE4E-9483-4C97-AD96-BD251D0D1C96}"/>
              </a:ext>
            </a:extLst>
          </p:cNvPr>
          <p:cNvCxnSpPr>
            <a:cxnSpLocks/>
          </p:cNvCxnSpPr>
          <p:nvPr/>
        </p:nvCxnSpPr>
        <p:spPr>
          <a:xfrm flipV="1">
            <a:off x="4306957" y="4172561"/>
            <a:ext cx="1133407" cy="8434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avec flèche 25">
            <a:extLst>
              <a:ext uri="{FF2B5EF4-FFF2-40B4-BE49-F238E27FC236}">
                <a16:creationId xmlns:a16="http://schemas.microsoft.com/office/drawing/2014/main" id="{2E71EC74-79FC-4DC3-AD50-2DA958076ECE}"/>
              </a:ext>
            </a:extLst>
          </p:cNvPr>
          <p:cNvCxnSpPr>
            <a:cxnSpLocks/>
          </p:cNvCxnSpPr>
          <p:nvPr/>
        </p:nvCxnSpPr>
        <p:spPr>
          <a:xfrm flipV="1">
            <a:off x="1205948" y="4172561"/>
            <a:ext cx="251791" cy="8059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 4">
            <a:extLst>
              <a:ext uri="{FF2B5EF4-FFF2-40B4-BE49-F238E27FC236}">
                <a16:creationId xmlns:a16="http://schemas.microsoft.com/office/drawing/2014/main" id="{4D0F64DB-2D36-4E7D-A1F3-A0C6C0F465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6967" y="203953"/>
            <a:ext cx="1657581" cy="781159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2C1BD18C-4E99-44AA-93A4-7FB3FE78EDF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6967" y="1144442"/>
            <a:ext cx="4328265" cy="3003826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CEEFDF52-9807-4B31-8EDF-2562ACA4570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01435" y="1133723"/>
            <a:ext cx="4328265" cy="3003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9102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ous-titre 2"/>
          <p:cNvSpPr>
            <a:spLocks noGrp="1"/>
          </p:cNvSpPr>
          <p:nvPr>
            <p:ph type="subTitle" idx="1"/>
          </p:nvPr>
        </p:nvSpPr>
        <p:spPr>
          <a:xfrm>
            <a:off x="1555534" y="246764"/>
            <a:ext cx="7111388" cy="330954"/>
          </a:xfrm>
        </p:spPr>
        <p:txBody>
          <a:bodyPr>
            <a:noAutofit/>
          </a:bodyPr>
          <a:lstStyle/>
          <a:p>
            <a:pPr algn="l"/>
            <a:r>
              <a:rPr lang="fr-FR" sz="2000" b="1" dirty="0">
                <a:solidFill>
                  <a:srgbClr val="C30F01"/>
                </a:solidFill>
              </a:rPr>
              <a:t>Comment rechercher par mots clé ?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285750" y="2612086"/>
            <a:ext cx="85915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chemeClr val="accent1">
                    <a:lumMod val="50000"/>
                  </a:schemeClr>
                </a:solidFill>
              </a:rPr>
              <a:t>La recherche Lexis 360 Entreprises vous permet de rechercher sur l’ensemble de nos contenus ….</a:t>
            </a:r>
          </a:p>
        </p:txBody>
      </p:sp>
      <p:sp>
        <p:nvSpPr>
          <p:cNvPr id="20" name="ZoneTexte 19"/>
          <p:cNvSpPr txBox="1"/>
          <p:nvPr/>
        </p:nvSpPr>
        <p:spPr>
          <a:xfrm>
            <a:off x="4581525" y="3398437"/>
            <a:ext cx="397407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600" dirty="0">
                <a:solidFill>
                  <a:schemeClr val="accent1">
                    <a:lumMod val="50000"/>
                  </a:schemeClr>
                </a:solidFill>
              </a:rPr>
              <a:t>…. Ou de cibler les fonds sur lesquels lancer votre recherche : déroulez le menu pour sélectionner rapidement un ou plusieurs types de contenus </a:t>
            </a:r>
          </a:p>
        </p:txBody>
      </p:sp>
      <p:sp>
        <p:nvSpPr>
          <p:cNvPr id="28" name="ZoneTexte 27"/>
          <p:cNvSpPr txBox="1"/>
          <p:nvPr/>
        </p:nvSpPr>
        <p:spPr>
          <a:xfrm>
            <a:off x="4582514" y="5015786"/>
            <a:ext cx="38375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600" dirty="0">
                <a:solidFill>
                  <a:schemeClr val="accent1">
                    <a:lumMod val="50000"/>
                  </a:schemeClr>
                </a:solidFill>
              </a:rPr>
              <a:t>Déroulez le menu pour sélectionner rapidement un ou plusieurs types de contenus, puis cliquez sur </a:t>
            </a:r>
            <a:r>
              <a:rPr lang="fr-FR" sz="1600" i="1" dirty="0">
                <a:solidFill>
                  <a:schemeClr val="accent1">
                    <a:lumMod val="50000"/>
                  </a:schemeClr>
                </a:solidFill>
              </a:rPr>
              <a:t>Appliquer</a:t>
            </a:r>
          </a:p>
        </p:txBody>
      </p:sp>
      <p:sp>
        <p:nvSpPr>
          <p:cNvPr id="31" name="Espace réservé du numéro de diapositive 30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2057400" cy="365125"/>
          </a:xfrm>
        </p:spPr>
        <p:txBody>
          <a:bodyPr/>
          <a:lstStyle/>
          <a:p>
            <a:fld id="{0AFA9D53-83B4-465A-8831-24588C43F596}" type="slidenum">
              <a:rPr lang="fr-FR" smtClean="0"/>
              <a:t>4</a:t>
            </a:fld>
            <a:endParaRPr lang="fr-FR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E4D1EA9-DB9E-4D1B-8096-E0B38E7074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270" y="71104"/>
            <a:ext cx="1427264" cy="67261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A3F5067-5E84-4705-BC17-AAB05ABEBD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700" y="802932"/>
            <a:ext cx="7591839" cy="180693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76DE75E5-DD2E-44BD-9A36-1401F2C3A3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6700" y="3398438"/>
            <a:ext cx="4119770" cy="2656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3456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9"/>
          <p:cNvSpPr txBox="1"/>
          <p:nvPr/>
        </p:nvSpPr>
        <p:spPr>
          <a:xfrm>
            <a:off x="424408" y="620459"/>
            <a:ext cx="300426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L’ordre d’affichage des résultats est tri par défaut par pertinence,  calculée en fonction</a:t>
            </a:r>
          </a:p>
          <a:p>
            <a:pPr marL="285750" indent="-285750" algn="just">
              <a:buFontTx/>
              <a:buChar char="-"/>
            </a:pPr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du nombre d’occurrence des mots clé trouvés dans le document</a:t>
            </a:r>
          </a:p>
          <a:p>
            <a:pPr marL="285750" indent="-285750" algn="just">
              <a:buFontTx/>
              <a:buChar char="-"/>
            </a:pPr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de la proximité entre les mots clé</a:t>
            </a:r>
          </a:p>
          <a:p>
            <a:pPr marL="285750" indent="-285750" algn="just">
              <a:buFontTx/>
              <a:buChar char="-"/>
            </a:pPr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 l’emplacement des mots clé au sein du document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484460" y="2455508"/>
            <a:ext cx="282945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Vous pouvez filtrer vos résultats par date : </a:t>
            </a:r>
          </a:p>
          <a:p>
            <a:pPr algn="just"/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conservez ainsi le classement par pertinence sur une période plus restreinte</a:t>
            </a:r>
            <a:endParaRPr lang="fr-FR" sz="14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479917" y="3714322"/>
            <a:ext cx="281868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Vous pouvez filtrer vos résultats par source : </a:t>
            </a:r>
          </a:p>
          <a:p>
            <a:pPr algn="just"/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filtrez par exemple sur les revues, par exemple, pour consulter l’actualité sur le thème recherché   </a:t>
            </a:r>
            <a:endParaRPr lang="fr-FR" sz="14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164074" y="4923367"/>
            <a:ext cx="8627501" cy="1723549"/>
          </a:xfrm>
          <a:prstGeom prst="rect">
            <a:avLst/>
          </a:prstGeom>
          <a:noFill/>
          <a:ln w="3175">
            <a:solidFill>
              <a:srgbClr val="C30F0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rgbClr val="C00000"/>
                </a:solidFill>
              </a:rPr>
              <a:t>OPTIMISEZ VOTRE RECHERCHE</a:t>
            </a:r>
          </a:p>
          <a:p>
            <a:r>
              <a:rPr lang="fr-FR" b="1" dirty="0">
                <a:solidFill>
                  <a:srgbClr val="C30F01"/>
                </a:solidFill>
              </a:rPr>
              <a:t> ET    </a:t>
            </a:r>
            <a:r>
              <a:rPr lang="fr-FR" sz="1400" b="1" dirty="0">
                <a:solidFill>
                  <a:srgbClr val="C30F01"/>
                </a:solidFill>
              </a:rPr>
              <a:t> </a:t>
            </a:r>
            <a:r>
              <a:rPr lang="fr-FR" sz="1400" dirty="0">
                <a:solidFill>
                  <a:srgbClr val="002060"/>
                </a:solidFill>
              </a:rPr>
              <a:t>Utilisez le ET  entre les mots et en majuscules pour les ajouts</a:t>
            </a:r>
            <a:endParaRPr lang="fr-FR" sz="1400" dirty="0"/>
          </a:p>
          <a:p>
            <a:pPr marL="540000" lvl="1"/>
            <a:r>
              <a:rPr lang="fr-FR" sz="1400" dirty="0">
                <a:solidFill>
                  <a:srgbClr val="002060"/>
                </a:solidFill>
              </a:rPr>
              <a:t>Utilisez le OU entre deux mots et en majuscules pour recherche l’un ou l’autre des mots</a:t>
            </a:r>
          </a:p>
          <a:p>
            <a:pPr lvl="1"/>
            <a:endParaRPr lang="fr-FR" sz="1400" dirty="0">
              <a:solidFill>
                <a:srgbClr val="002060"/>
              </a:solidFill>
            </a:endParaRPr>
          </a:p>
          <a:p>
            <a:pPr marL="540000" lvl="1"/>
            <a:r>
              <a:rPr lang="fr-FR" sz="1400" dirty="0">
                <a:solidFill>
                  <a:srgbClr val="002060"/>
                </a:solidFill>
              </a:rPr>
              <a:t>Utilisez les guillemets pour rechercher une expression exacte</a:t>
            </a:r>
          </a:p>
          <a:p>
            <a:pPr lvl="1"/>
            <a:endParaRPr lang="fr-FR" sz="1400" dirty="0">
              <a:solidFill>
                <a:srgbClr val="002060"/>
              </a:solidFill>
            </a:endParaRPr>
          </a:p>
          <a:p>
            <a:pPr marL="540000" lvl="1"/>
            <a:r>
              <a:rPr lang="fr-FR" sz="1400" dirty="0">
                <a:solidFill>
                  <a:srgbClr val="002060"/>
                </a:solidFill>
              </a:rPr>
              <a:t>Utilisez le SAUF en fin de requête et en majuscule pour exclure le dernier mot clé des documents recherchés</a:t>
            </a:r>
            <a:endParaRPr lang="fr-FR" sz="1400" dirty="0"/>
          </a:p>
        </p:txBody>
      </p:sp>
      <p:sp>
        <p:nvSpPr>
          <p:cNvPr id="16" name="ZoneTexte 15"/>
          <p:cNvSpPr txBox="1"/>
          <p:nvPr/>
        </p:nvSpPr>
        <p:spPr>
          <a:xfrm>
            <a:off x="204815" y="5419736"/>
            <a:ext cx="5381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C30F01"/>
                </a:solidFill>
              </a:rPr>
              <a:t>OU</a:t>
            </a:r>
          </a:p>
        </p:txBody>
      </p:sp>
      <p:sp>
        <p:nvSpPr>
          <p:cNvPr id="17" name="ZoneTexte 16"/>
          <p:cNvSpPr txBox="1"/>
          <p:nvPr/>
        </p:nvSpPr>
        <p:spPr>
          <a:xfrm>
            <a:off x="236541" y="5848660"/>
            <a:ext cx="5381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C30F01"/>
                </a:solidFill>
              </a:rPr>
              <a:t>«  »</a:t>
            </a:r>
          </a:p>
        </p:txBody>
      </p:sp>
      <p:sp>
        <p:nvSpPr>
          <p:cNvPr id="18" name="ZoneTexte 17"/>
          <p:cNvSpPr txBox="1"/>
          <p:nvPr/>
        </p:nvSpPr>
        <p:spPr>
          <a:xfrm>
            <a:off x="192724" y="6296979"/>
            <a:ext cx="6406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rgbClr val="C30F01"/>
                </a:solidFill>
              </a:rPr>
              <a:t>SAUF</a:t>
            </a:r>
            <a:endParaRPr lang="fr-FR" sz="1200" b="1" dirty="0">
              <a:solidFill>
                <a:srgbClr val="C30F01"/>
              </a:solidFill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132584" y="635709"/>
            <a:ext cx="297642" cy="307777"/>
          </a:xfrm>
          <a:prstGeom prst="rect">
            <a:avLst/>
          </a:prstGeom>
          <a:solidFill>
            <a:srgbClr val="C30F0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20" name="ZoneTexte 19"/>
          <p:cNvSpPr txBox="1"/>
          <p:nvPr/>
        </p:nvSpPr>
        <p:spPr>
          <a:xfrm>
            <a:off x="132584" y="2530578"/>
            <a:ext cx="308220" cy="307777"/>
          </a:xfrm>
          <a:prstGeom prst="rect">
            <a:avLst/>
          </a:prstGeom>
          <a:solidFill>
            <a:srgbClr val="C30F0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21" name="ZoneTexte 20"/>
          <p:cNvSpPr txBox="1"/>
          <p:nvPr/>
        </p:nvSpPr>
        <p:spPr>
          <a:xfrm>
            <a:off x="132584" y="3799364"/>
            <a:ext cx="308220" cy="307777"/>
          </a:xfrm>
          <a:prstGeom prst="rect">
            <a:avLst/>
          </a:prstGeom>
          <a:solidFill>
            <a:srgbClr val="C30F0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28" name="Espace réservé du numéro de diapositive 27"/>
          <p:cNvSpPr>
            <a:spLocks noGrp="1"/>
          </p:cNvSpPr>
          <p:nvPr>
            <p:ph type="sldNum" sz="quarter" idx="12"/>
          </p:nvPr>
        </p:nvSpPr>
        <p:spPr>
          <a:xfrm>
            <a:off x="7039017" y="6451286"/>
            <a:ext cx="2057400" cy="365125"/>
          </a:xfrm>
        </p:spPr>
        <p:txBody>
          <a:bodyPr/>
          <a:lstStyle/>
          <a:p>
            <a:fld id="{0AFA9D53-83B4-465A-8831-24588C43F596}" type="slidenum">
              <a:rPr lang="fr-FR" smtClean="0"/>
              <a:t>5</a:t>
            </a:fld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FA3EBEE-307D-46F6-B57F-98240BDF1F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8677" y="676037"/>
            <a:ext cx="5568107" cy="4016857"/>
          </a:xfrm>
          <a:prstGeom prst="rect">
            <a:avLst/>
          </a:prstGeom>
        </p:spPr>
      </p:pic>
      <p:sp>
        <p:nvSpPr>
          <p:cNvPr id="30" name="ZoneTexte 29">
            <a:extLst>
              <a:ext uri="{FF2B5EF4-FFF2-40B4-BE49-F238E27FC236}">
                <a16:creationId xmlns:a16="http://schemas.microsoft.com/office/drawing/2014/main" id="{99C6EB59-6DA5-4288-B53A-2055DE83464B}"/>
              </a:ext>
            </a:extLst>
          </p:cNvPr>
          <p:cNvSpPr txBox="1"/>
          <p:nvPr/>
        </p:nvSpPr>
        <p:spPr>
          <a:xfrm>
            <a:off x="8004565" y="1874787"/>
            <a:ext cx="297642" cy="307777"/>
          </a:xfrm>
          <a:prstGeom prst="rect">
            <a:avLst/>
          </a:prstGeom>
          <a:solidFill>
            <a:srgbClr val="C30F0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6E92AD97-1033-4412-B0C1-123BF56A97CA}"/>
              </a:ext>
            </a:extLst>
          </p:cNvPr>
          <p:cNvSpPr txBox="1"/>
          <p:nvPr/>
        </p:nvSpPr>
        <p:spPr>
          <a:xfrm>
            <a:off x="3531767" y="4213576"/>
            <a:ext cx="308220" cy="307777"/>
          </a:xfrm>
          <a:prstGeom prst="rect">
            <a:avLst/>
          </a:prstGeom>
          <a:solidFill>
            <a:srgbClr val="C30F0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FE646AD6-B059-48C7-93B8-D82F90B1392B}"/>
              </a:ext>
            </a:extLst>
          </p:cNvPr>
          <p:cNvSpPr txBox="1"/>
          <p:nvPr/>
        </p:nvSpPr>
        <p:spPr>
          <a:xfrm>
            <a:off x="3531767" y="2530578"/>
            <a:ext cx="308220" cy="307777"/>
          </a:xfrm>
          <a:prstGeom prst="rect">
            <a:avLst/>
          </a:prstGeom>
          <a:solidFill>
            <a:srgbClr val="C30F0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>
                <a:solidFill>
                  <a:schemeClr val="bg1"/>
                </a:solidFill>
              </a:rPr>
              <a:t>3</a:t>
            </a:r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8D3EF5F0-F95B-455B-B488-258A9204FB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504" y="70753"/>
            <a:ext cx="1130687" cy="532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78586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ous-titre 2"/>
          <p:cNvSpPr>
            <a:spLocks noGrp="1"/>
          </p:cNvSpPr>
          <p:nvPr>
            <p:ph type="subTitle" idx="1"/>
          </p:nvPr>
        </p:nvSpPr>
        <p:spPr>
          <a:xfrm>
            <a:off x="1412030" y="192233"/>
            <a:ext cx="6557404" cy="372511"/>
          </a:xfrm>
        </p:spPr>
        <p:txBody>
          <a:bodyPr>
            <a:noAutofit/>
          </a:bodyPr>
          <a:lstStyle/>
          <a:p>
            <a:pPr algn="l"/>
            <a:r>
              <a:rPr lang="fr-FR" sz="2000" b="1" dirty="0">
                <a:solidFill>
                  <a:srgbClr val="C30F01"/>
                </a:solidFill>
              </a:rPr>
              <a:t>Comment suivre l’actualité ?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5927423" y="1217345"/>
            <a:ext cx="300426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>
                <a:solidFill>
                  <a:srgbClr val="C30F01"/>
                </a:solidFill>
              </a:rPr>
              <a:t>L’alerte sur un document</a:t>
            </a:r>
          </a:p>
          <a:p>
            <a:endParaRPr lang="fr-FR" sz="14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L’alerte sur un document permet d’être informé par email à chaque mise à jour du document.</a:t>
            </a:r>
          </a:p>
          <a:p>
            <a:endParaRPr lang="fr-FR" sz="14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Cliquez sur </a:t>
            </a:r>
            <a:r>
              <a:rPr lang="fr-FR" sz="1400" i="1" dirty="0">
                <a:solidFill>
                  <a:schemeClr val="accent1">
                    <a:lumMod val="50000"/>
                  </a:schemeClr>
                </a:solidFill>
              </a:rPr>
              <a:t>Alerter en cas de mise à jour</a:t>
            </a:r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 pour suivre les mises à jour du document</a:t>
            </a:r>
          </a:p>
        </p:txBody>
      </p:sp>
      <p:sp>
        <p:nvSpPr>
          <p:cNvPr id="16" name="ZoneTexte 15"/>
          <p:cNvSpPr txBox="1"/>
          <p:nvPr/>
        </p:nvSpPr>
        <p:spPr>
          <a:xfrm>
            <a:off x="6139732" y="4036745"/>
            <a:ext cx="288044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>
                <a:solidFill>
                  <a:srgbClr val="C30F01"/>
                </a:solidFill>
              </a:rPr>
              <a:t>La veille sur une recherche</a:t>
            </a:r>
          </a:p>
          <a:p>
            <a:endParaRPr lang="fr-FR" sz="12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La veille permet de vous informer par email de tout nouveau document publié répondant à la recherche enregistrée.</a:t>
            </a:r>
          </a:p>
          <a:p>
            <a:endParaRPr lang="fr-FR" sz="14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Cliquez sur </a:t>
            </a:r>
            <a:r>
              <a:rPr lang="fr-FR" sz="1400" i="1" dirty="0">
                <a:solidFill>
                  <a:schemeClr val="accent1">
                    <a:lumMod val="50000"/>
                  </a:schemeClr>
                </a:solidFill>
              </a:rPr>
              <a:t>Créez une veille </a:t>
            </a:r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pour enregistrer votre veille</a:t>
            </a:r>
          </a:p>
        </p:txBody>
      </p:sp>
      <p:sp>
        <p:nvSpPr>
          <p:cNvPr id="21" name="Espace réservé du numéro de diapositive 20"/>
          <p:cNvSpPr>
            <a:spLocks noGrp="1"/>
          </p:cNvSpPr>
          <p:nvPr>
            <p:ph type="sldNum" sz="quarter" idx="12"/>
          </p:nvPr>
        </p:nvSpPr>
        <p:spPr>
          <a:xfrm>
            <a:off x="7086600" y="6492876"/>
            <a:ext cx="2057400" cy="365125"/>
          </a:xfrm>
        </p:spPr>
        <p:txBody>
          <a:bodyPr/>
          <a:lstStyle/>
          <a:p>
            <a:fld id="{0AFA9D53-83B4-465A-8831-24588C43F596}" type="slidenum">
              <a:rPr lang="fr-FR" smtClean="0"/>
              <a:t>6</a:t>
            </a:fld>
            <a:endParaRPr lang="fr-FR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B9C74DD-3D82-427E-B2EE-5BEAB61200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308" y="63593"/>
            <a:ext cx="1181311" cy="55671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81CBB07A-5429-4CE0-89FC-077FD304BD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353" y="3737113"/>
            <a:ext cx="5189967" cy="3057294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04F1CBC-A870-4877-86FF-9B2040C09A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2308" y="602577"/>
            <a:ext cx="5148137" cy="2962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6162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9"/>
          <p:cNvSpPr txBox="1"/>
          <p:nvPr/>
        </p:nvSpPr>
        <p:spPr>
          <a:xfrm>
            <a:off x="5241623" y="1312983"/>
            <a:ext cx="30042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>
                <a:solidFill>
                  <a:srgbClr val="C30F01"/>
                </a:solidFill>
              </a:rPr>
              <a:t>Les newsletters thématiques</a:t>
            </a:r>
          </a:p>
          <a:p>
            <a:endParaRPr lang="fr-FR" sz="14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Inscrivez vous en bas de la page d’accueil à la réception des newsletters thématiques.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5241623" y="3356365"/>
            <a:ext cx="3004269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>
                <a:solidFill>
                  <a:srgbClr val="C30F01"/>
                </a:solidFill>
              </a:rPr>
              <a:t>Les sommaires des revues</a:t>
            </a:r>
          </a:p>
          <a:p>
            <a:endParaRPr lang="fr-FR" sz="1400" dirty="0">
              <a:solidFill>
                <a:schemeClr val="accent1">
                  <a:lumMod val="50000"/>
                </a:schemeClr>
              </a:solidFill>
            </a:endParaRPr>
          </a:p>
          <a:p>
            <a:pPr algn="just"/>
            <a:r>
              <a:rPr lang="fr-FR" sz="1400" dirty="0">
                <a:solidFill>
                  <a:schemeClr val="accent1">
                    <a:lumMod val="50000"/>
                  </a:schemeClr>
                </a:solidFill>
              </a:rPr>
              <a:t>Inscrivez vous à la réception sommaires des revues inclues dans votre abonnement, pour recevoir par email dès leur mise en ligne les sommaires des nouveaux numéros de vos revues.</a:t>
            </a:r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0" y="5923461"/>
            <a:ext cx="5029200" cy="826226"/>
          </a:xfrm>
          <a:prstGeom prst="rect">
            <a:avLst/>
          </a:prstGeom>
        </p:spPr>
      </p:pic>
      <p:sp>
        <p:nvSpPr>
          <p:cNvPr id="15" name="Espace réservé du numéro de diapositive 14"/>
          <p:cNvSpPr>
            <a:spLocks noGrp="1"/>
          </p:cNvSpPr>
          <p:nvPr>
            <p:ph type="sldNum" sz="quarter" idx="12"/>
          </p:nvPr>
        </p:nvSpPr>
        <p:spPr>
          <a:xfrm>
            <a:off x="7067550" y="6475050"/>
            <a:ext cx="2057400" cy="365125"/>
          </a:xfrm>
        </p:spPr>
        <p:txBody>
          <a:bodyPr/>
          <a:lstStyle/>
          <a:p>
            <a:fld id="{0AFA9D53-83B4-465A-8831-24588C43F596}" type="slidenum">
              <a:rPr lang="fr-FR" smtClean="0"/>
              <a:t>7</a:t>
            </a:fld>
            <a:endParaRPr lang="fr-FR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50E5A77-9251-4A3F-AA29-7C319831E0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598" y="586626"/>
            <a:ext cx="4343402" cy="2443981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C54EF996-7CC9-46BB-9357-5548C97398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748" y="3453314"/>
            <a:ext cx="4286252" cy="2100304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75AD34A8-A7E2-4EFC-A431-EE8497EF37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5748" y="0"/>
            <a:ext cx="1338470" cy="630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132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ous-titre 2"/>
          <p:cNvSpPr txBox="1">
            <a:spLocks/>
          </p:cNvSpPr>
          <p:nvPr/>
        </p:nvSpPr>
        <p:spPr>
          <a:xfrm>
            <a:off x="1590674" y="177325"/>
            <a:ext cx="6557404" cy="3725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000" b="1" dirty="0">
                <a:solidFill>
                  <a:srgbClr val="C30F01"/>
                </a:solidFill>
              </a:rPr>
              <a:t>Pour aller plus loin – Formation et aide à la recherche</a:t>
            </a:r>
          </a:p>
        </p:txBody>
      </p:sp>
      <p:grpSp>
        <p:nvGrpSpPr>
          <p:cNvPr id="11" name="Groupe 10"/>
          <p:cNvGrpSpPr/>
          <p:nvPr/>
        </p:nvGrpSpPr>
        <p:grpSpPr>
          <a:xfrm>
            <a:off x="1495424" y="731917"/>
            <a:ext cx="6019801" cy="2261484"/>
            <a:chOff x="1543049" y="731917"/>
            <a:chExt cx="6019801" cy="2261484"/>
          </a:xfrm>
        </p:grpSpPr>
        <p:pic>
          <p:nvPicPr>
            <p:cNvPr id="7" name="Image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543049" y="731917"/>
              <a:ext cx="4038600" cy="2261484"/>
            </a:xfrm>
            <a:prstGeom prst="rect">
              <a:avLst/>
            </a:prstGeom>
          </p:spPr>
        </p:pic>
        <p:pic>
          <p:nvPicPr>
            <p:cNvPr id="8" name="Image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581649" y="731917"/>
              <a:ext cx="1981201" cy="2261484"/>
            </a:xfrm>
            <a:prstGeom prst="rect">
              <a:avLst/>
            </a:prstGeom>
          </p:spPr>
        </p:pic>
      </p:grpSp>
      <p:pic>
        <p:nvPicPr>
          <p:cNvPr id="9" name="Imag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23905" y="3429000"/>
            <a:ext cx="3759753" cy="2947988"/>
          </a:xfrm>
          <a:prstGeom prst="rect">
            <a:avLst/>
          </a:prstGeom>
        </p:spPr>
      </p:pic>
      <p:sp>
        <p:nvSpPr>
          <p:cNvPr id="13" name="Espace réservé du numéro de diapositive 12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2057400" cy="365125"/>
          </a:xfrm>
        </p:spPr>
        <p:txBody>
          <a:bodyPr/>
          <a:lstStyle/>
          <a:p>
            <a:fld id="{0AFA9D53-83B4-465A-8831-24588C43F596}" type="slidenum">
              <a:rPr lang="fr-FR" smtClean="0"/>
              <a:t>8</a:t>
            </a:fld>
            <a:endParaRPr lang="fr-FR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FB2CB8F-934A-420D-98EA-1769C25A69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8782" y="120608"/>
            <a:ext cx="1296641" cy="611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05410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ous-titre 2"/>
          <p:cNvSpPr txBox="1">
            <a:spLocks/>
          </p:cNvSpPr>
          <p:nvPr/>
        </p:nvSpPr>
        <p:spPr>
          <a:xfrm>
            <a:off x="1590674" y="177325"/>
            <a:ext cx="6557404" cy="3725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000" b="1" dirty="0">
                <a:solidFill>
                  <a:srgbClr val="C30F01"/>
                </a:solidFill>
              </a:rPr>
              <a:t>Pour aller plus loin – Foire aux questions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5214" y="1821447"/>
            <a:ext cx="4636871" cy="3043237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53207" y="1959472"/>
            <a:ext cx="3727067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/>
            <a:endParaRPr lang="fr-FR" sz="1200" dirty="0"/>
          </a:p>
          <a:p>
            <a:pPr marL="266700">
              <a:buFontTx/>
              <a:buChar char="-"/>
            </a:pPr>
            <a:r>
              <a:rPr lang="fr-FR" sz="1200" dirty="0"/>
              <a:t> </a:t>
            </a:r>
            <a:r>
              <a:rPr lang="fr-FR" sz="1200" b="1" dirty="0"/>
              <a:t>Comment accéder à Lexis 360 ? Vous rencontrez des difficultés à vous identifier ou à vous connecter sur Lexis 360 ? Vos pages s’affichent mal ? </a:t>
            </a:r>
          </a:p>
          <a:p>
            <a:pPr marL="266700" lvl="1"/>
            <a:r>
              <a:rPr lang="fr-FR" sz="1200" dirty="0"/>
              <a:t>Cette rubrique est faite pour vous ! A l’aide de copie d’écrans, suivez pas à pas les modes d’emploi proposés pour résoudre ces difficultés techniques d’accès et de navigation.</a:t>
            </a:r>
          </a:p>
          <a:p>
            <a:pPr marL="266700">
              <a:buFontTx/>
              <a:buChar char="-"/>
            </a:pPr>
            <a:endParaRPr lang="fr-FR" sz="1200" dirty="0"/>
          </a:p>
          <a:p>
            <a:pPr marL="266700">
              <a:buFontTx/>
              <a:buChar char="-"/>
            </a:pPr>
            <a:r>
              <a:rPr lang="fr-FR" sz="1200" dirty="0"/>
              <a:t> </a:t>
            </a:r>
            <a:r>
              <a:rPr lang="fr-FR" sz="1200" b="1" dirty="0"/>
              <a:t>Comment rechercher efficacement ? Quels sont les contenus auxquels j’ai accès ? Comment accéder aux sommaires de mes revues et encyclopédies ? </a:t>
            </a:r>
          </a:p>
          <a:p>
            <a:pPr marL="266700" lvl="1"/>
            <a:r>
              <a:rPr lang="fr-FR" sz="1200" dirty="0"/>
              <a:t>Rendez-vous sur les fiches contenus et recherche pour gagner du temps et rechercher rapidement vos informations sur Lexis 360.</a:t>
            </a:r>
          </a:p>
          <a:p>
            <a:pPr marL="266700">
              <a:buFontTx/>
              <a:buChar char="-"/>
            </a:pPr>
            <a:endParaRPr lang="fr-FR" sz="1200" dirty="0"/>
          </a:p>
          <a:p>
            <a:pPr marL="266700">
              <a:buFontTx/>
              <a:buChar char="-"/>
            </a:pPr>
            <a:r>
              <a:rPr lang="fr-FR" sz="1200" dirty="0"/>
              <a:t> </a:t>
            </a:r>
            <a:r>
              <a:rPr lang="fr-FR" sz="1200" b="1" dirty="0"/>
              <a:t>Une question sur les services associés à votre abonnement à Lexis 360 ? Vous souhaitez bénéficier d’une nouvelle formation ? Vous souhaitez accéder aux vidéos de formation ? </a:t>
            </a:r>
          </a:p>
          <a:p>
            <a:pPr marL="266700" lvl="1"/>
            <a:r>
              <a:rPr lang="fr-FR" sz="1200" dirty="0"/>
              <a:t>Les rubriques Formations et Vidéos répondront à toutes vos questions.</a:t>
            </a:r>
          </a:p>
          <a:p>
            <a:pPr marL="266700">
              <a:buFontTx/>
              <a:buChar char="-"/>
            </a:pPr>
            <a:endParaRPr lang="fr-FR" sz="1200" dirty="0"/>
          </a:p>
          <a:p>
            <a:pPr marL="266700">
              <a:buFontTx/>
              <a:buChar char="-"/>
            </a:pPr>
            <a:endParaRPr lang="fr-FR" sz="1200" dirty="0"/>
          </a:p>
          <a:p>
            <a:endParaRPr lang="fr-FR" sz="1200" dirty="0"/>
          </a:p>
        </p:txBody>
      </p:sp>
      <p:sp>
        <p:nvSpPr>
          <p:cNvPr id="10" name="ZoneTexte 9"/>
          <p:cNvSpPr txBox="1"/>
          <p:nvPr/>
        </p:nvSpPr>
        <p:spPr>
          <a:xfrm>
            <a:off x="285750" y="990577"/>
            <a:ext cx="85724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/>
              <a:t>Retrouvez les réponses à toutes les questions les plus courantes des utilisateurs sur Lexis 360 sur </a:t>
            </a:r>
            <a:r>
              <a:rPr lang="fr-FR" sz="1600" dirty="0">
                <a:hlinkClick r:id="rId3"/>
              </a:rPr>
              <a:t>www.assistance.lexisnexis.fr</a:t>
            </a:r>
            <a:r>
              <a:rPr lang="fr-FR" sz="1600" dirty="0"/>
              <a:t>.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4025214" y="5305425"/>
            <a:ext cx="428625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600" dirty="0"/>
              <a:t>Rendez-vous sur </a:t>
            </a:r>
            <a:r>
              <a:rPr lang="fr-FR" sz="1600" dirty="0">
                <a:hlinkClick r:id="rId3"/>
              </a:rPr>
              <a:t>www.assistance.lexisnexis.fr</a:t>
            </a:r>
            <a:r>
              <a:rPr lang="fr-FR" sz="1600" dirty="0"/>
              <a:t> et naviguez dans nos rubriques ou utilisez la recherche pour poser vos questions librement.</a:t>
            </a:r>
          </a:p>
          <a:p>
            <a:endParaRPr lang="fr-FR" dirty="0"/>
          </a:p>
        </p:txBody>
      </p:sp>
      <p:sp>
        <p:nvSpPr>
          <p:cNvPr id="14" name="Espace réservé du numéro de diapositive 13"/>
          <p:cNvSpPr>
            <a:spLocks noGrp="1"/>
          </p:cNvSpPr>
          <p:nvPr>
            <p:ph type="sldNum" sz="quarter" idx="12"/>
          </p:nvPr>
        </p:nvSpPr>
        <p:spPr>
          <a:xfrm>
            <a:off x="7077075" y="6489701"/>
            <a:ext cx="2057400" cy="365125"/>
          </a:xfrm>
        </p:spPr>
        <p:txBody>
          <a:bodyPr/>
          <a:lstStyle/>
          <a:p>
            <a:fld id="{0AFA9D53-83B4-465A-8831-24588C43F596}" type="slidenum">
              <a:rPr lang="fr-FR" smtClean="0"/>
              <a:t>9</a:t>
            </a:fld>
            <a:endParaRPr lang="fr-FR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DA542971-6229-4810-A596-B68CBA13CD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270" y="71104"/>
            <a:ext cx="1427264" cy="672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85909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4452</TotalTime>
  <Words>677</Words>
  <Application>Microsoft Office PowerPoint</Application>
  <PresentationFormat>Affichage à l'écran (4:3)</PresentationFormat>
  <Paragraphs>96</Paragraphs>
  <Slides>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Thème Office</vt:lpstr>
      <vt:lpstr>L’essentiel pour  optimiser vos recherches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Lexisnexis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L’essentiel pour optimiser vos recherches</dc:title>
  <dc:creator>Dellome, Daniella (LNG-PAR)</dc:creator>
  <cp:lastModifiedBy>Fischer, Murielle (LNG-PAR)</cp:lastModifiedBy>
  <cp:revision>80</cp:revision>
  <cp:lastPrinted>2018-11-30T14:17:01Z</cp:lastPrinted>
  <dcterms:created xsi:type="dcterms:W3CDTF">2018-11-29T09:45:05Z</dcterms:created>
  <dcterms:modified xsi:type="dcterms:W3CDTF">2020-04-29T08:51:24Z</dcterms:modified>
</cp:coreProperties>
</file>