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742113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0F01"/>
    <a:srgbClr val="F82818"/>
    <a:srgbClr val="E51101"/>
    <a:srgbClr val="FE23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55" autoAdjust="0"/>
    <p:restoredTop sz="94660"/>
  </p:normalViewPr>
  <p:slideViewPr>
    <p:cSldViewPr snapToGrid="0">
      <p:cViewPr varScale="1">
        <p:scale>
          <a:sx n="72" d="100"/>
          <a:sy n="72" d="100"/>
        </p:scale>
        <p:origin x="133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C564E6-A77A-4BDD-9EC1-118343E2B8E6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9350" y="1233488"/>
            <a:ext cx="4443413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4688" y="4751388"/>
            <a:ext cx="5392737" cy="38877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7363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9525" y="9377363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28CC42-8582-4F12-88F4-A41DCBD2FA9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0475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14D6D-9880-4F09-A620-D0F9EFD8DF86}" type="datetime1">
              <a:rPr lang="fr-FR" smtClean="0"/>
              <a:t>21/01/2020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3548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0C991-CD05-4F04-87A4-E199E11D077D}" type="datetime1">
              <a:rPr lang="fr-FR" smtClean="0"/>
              <a:t>21/01/2020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7923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10546-4D8C-4666-810C-693F76836386}" type="datetime1">
              <a:rPr lang="fr-FR" smtClean="0"/>
              <a:t>21/01/2020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9527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648D-A20C-4506-A9AF-2E4AAABF39BB}" type="datetime1">
              <a:rPr lang="fr-FR" smtClean="0"/>
              <a:t>21/01/2020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2412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E1CC-14A1-4D50-8B61-8C03AC65C49E}" type="datetime1">
              <a:rPr lang="fr-FR" smtClean="0"/>
              <a:t>21/01/2020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6680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D7CF6-19E8-4DB7-8C73-FBA62E27B069}" type="datetime1">
              <a:rPr lang="fr-FR" smtClean="0"/>
              <a:t>21/01/2020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6127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17DFD-9F7E-4136-AB72-29F59317BFD9}" type="datetime1">
              <a:rPr lang="fr-FR" smtClean="0"/>
              <a:t>21/01/2020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7973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48DC8-9185-4224-8035-FA707BFCE94B}" type="datetime1">
              <a:rPr lang="fr-FR" smtClean="0"/>
              <a:t>21/01/2020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5377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14D8-4E76-4552-93CC-5541CBCD3FBA}" type="datetime1">
              <a:rPr lang="fr-FR" smtClean="0"/>
              <a:t>21/01/2020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4654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44529-1DB8-4F8A-A2F3-DCF5AA1FD32D}" type="datetime1">
              <a:rPr lang="fr-FR" smtClean="0"/>
              <a:t>21/01/2020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2237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EF3D6-52CD-426B-92A6-5F47CF2DD9A5}" type="datetime1">
              <a:rPr lang="fr-FR" smtClean="0"/>
              <a:t>21/01/2020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7915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60398-52B4-42FE-AEB7-57AEF8C98741}" type="datetime1">
              <a:rPr lang="fr-FR" smtClean="0"/>
              <a:t>21/01/2020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6819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ssistance.lexisnexis.fr/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295525" y="168727"/>
            <a:ext cx="6353175" cy="1064822"/>
          </a:xfrm>
          <a:solidFill>
            <a:srgbClr val="C30F01"/>
          </a:solidFill>
        </p:spPr>
        <p:txBody>
          <a:bodyPr>
            <a:normAutofit fontScale="90000"/>
          </a:bodyPr>
          <a:lstStyle/>
          <a:p>
            <a:r>
              <a:rPr lang="fr-FR" sz="4000" dirty="0">
                <a:solidFill>
                  <a:schemeClr val="bg1"/>
                </a:solidFill>
              </a:rPr>
              <a:t>L’essentiel pour </a:t>
            </a:r>
            <a:br>
              <a:rPr lang="fr-FR" sz="4000" dirty="0">
                <a:solidFill>
                  <a:schemeClr val="bg1"/>
                </a:solidFill>
              </a:rPr>
            </a:br>
            <a:r>
              <a:rPr lang="fr-FR" sz="4000" dirty="0">
                <a:solidFill>
                  <a:schemeClr val="bg1"/>
                </a:solidFill>
              </a:rPr>
              <a:t>optimiser vos recherches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82245" y="1374230"/>
            <a:ext cx="5607710" cy="682579"/>
          </a:xfrm>
        </p:spPr>
        <p:txBody>
          <a:bodyPr>
            <a:noAutofit/>
          </a:bodyPr>
          <a:lstStyle/>
          <a:p>
            <a:pPr algn="l"/>
            <a:r>
              <a:rPr lang="fr-FR" sz="2000" b="1" dirty="0">
                <a:solidFill>
                  <a:srgbClr val="C30F01"/>
                </a:solidFill>
              </a:rPr>
              <a:t>Comment accéder à vos contenus ?</a:t>
            </a:r>
            <a:r>
              <a:rPr lang="fr-FR" sz="2000" b="1" dirty="0">
                <a:solidFill>
                  <a:schemeClr val="bg1"/>
                </a:solidFill>
              </a:rPr>
              <a:t> 1</a:t>
            </a:r>
          </a:p>
          <a:p>
            <a:pPr algn="l"/>
            <a:endParaRPr lang="fr-FR" sz="2000" b="1" dirty="0">
              <a:solidFill>
                <a:srgbClr val="C30F01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271080" y="3277345"/>
            <a:ext cx="522514" cy="461665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271080" y="2052664"/>
            <a:ext cx="249486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En cliquant sur chaque onglet, vous pourrez naviguer dans les plans et tables de matières 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999309" y="3287822"/>
            <a:ext cx="1848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Cliquez sur l’onglet </a:t>
            </a:r>
            <a:r>
              <a:rPr lang="fr-FR" sz="1400" i="1" dirty="0">
                <a:solidFill>
                  <a:schemeClr val="accent1">
                    <a:lumMod val="50000"/>
                  </a:schemeClr>
                </a:solidFill>
              </a:rPr>
              <a:t>de votre choix 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297320" y="4306889"/>
            <a:ext cx="522514" cy="461665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974698" y="4306889"/>
            <a:ext cx="18481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Choisissez votre législation pour accéder aux plans</a:t>
            </a:r>
            <a:endParaRPr lang="fr-FR" sz="14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1</a:t>
            </a:fld>
            <a:endParaRPr lang="fr-FR" dirty="0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91D6DD6B-722C-4188-8F32-628FCFF32F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7459" y="2052664"/>
            <a:ext cx="6157180" cy="3023451"/>
          </a:xfrm>
          <a:prstGeom prst="rect">
            <a:avLst/>
          </a:prstGeom>
        </p:spPr>
      </p:pic>
      <p:sp>
        <p:nvSpPr>
          <p:cNvPr id="48" name="Ellipse 47">
            <a:extLst>
              <a:ext uri="{FF2B5EF4-FFF2-40B4-BE49-F238E27FC236}">
                <a16:creationId xmlns:a16="http://schemas.microsoft.com/office/drawing/2014/main" id="{EF89BE3A-F7EA-4511-9A81-E4D92AD08D99}"/>
              </a:ext>
            </a:extLst>
          </p:cNvPr>
          <p:cNvSpPr/>
          <p:nvPr/>
        </p:nvSpPr>
        <p:spPr>
          <a:xfrm>
            <a:off x="4100191" y="1911983"/>
            <a:ext cx="5043809" cy="583865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BE910B96-A3AF-448D-BC16-1B4B8ABFF85E}"/>
              </a:ext>
            </a:extLst>
          </p:cNvPr>
          <p:cNvSpPr txBox="1"/>
          <p:nvPr/>
        </p:nvSpPr>
        <p:spPr>
          <a:xfrm>
            <a:off x="6360838" y="1412274"/>
            <a:ext cx="522514" cy="461665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5208DF03-3C86-4927-A541-414D3601EBB6}"/>
              </a:ext>
            </a:extLst>
          </p:cNvPr>
          <p:cNvSpPr txBox="1"/>
          <p:nvPr/>
        </p:nvSpPr>
        <p:spPr>
          <a:xfrm>
            <a:off x="3091506" y="4074260"/>
            <a:ext cx="522514" cy="461665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2</a:t>
            </a:r>
          </a:p>
        </p:txBody>
      </p:sp>
      <p:pic>
        <p:nvPicPr>
          <p:cNvPr id="54" name="Image 53">
            <a:extLst>
              <a:ext uri="{FF2B5EF4-FFF2-40B4-BE49-F238E27FC236}">
                <a16:creationId xmlns:a16="http://schemas.microsoft.com/office/drawing/2014/main" id="{DF2D0754-F6D8-4A04-A001-BC27607A9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23" y="347778"/>
            <a:ext cx="2057060" cy="583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865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155191" y="611268"/>
            <a:ext cx="2434798" cy="1115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Dans les encyclopédies, vous pourrez découvrir deux types de contenus: synthèses ou fascicules .</a:t>
            </a:r>
          </a:p>
          <a:p>
            <a:pPr algn="just"/>
            <a:endParaRPr lang="fr-FR" sz="10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23884" y="2349789"/>
            <a:ext cx="466829" cy="461665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741840" y="2286607"/>
            <a:ext cx="18481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Les synthèses sont proposées avant les fascicules . </a:t>
            </a:r>
            <a:endParaRPr lang="fr-FR" sz="14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24141" y="3472607"/>
            <a:ext cx="466572" cy="461665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741839" y="3340790"/>
            <a:ext cx="18481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Les fascicules se déplient en cliquant sur les titres</a:t>
            </a:r>
            <a:endParaRPr lang="fr-FR" sz="14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Sous-titre 2"/>
          <p:cNvSpPr>
            <a:spLocks noGrp="1"/>
          </p:cNvSpPr>
          <p:nvPr>
            <p:ph type="subTitle" idx="1"/>
          </p:nvPr>
        </p:nvSpPr>
        <p:spPr>
          <a:xfrm>
            <a:off x="155191" y="4682614"/>
            <a:ext cx="8874509" cy="2088981"/>
          </a:xfrm>
          <a:ln w="19050">
            <a:solidFill>
              <a:srgbClr val="C30F0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fr-FR" sz="2000" b="1" dirty="0">
                <a:solidFill>
                  <a:srgbClr val="C30F01"/>
                </a:solidFill>
              </a:rPr>
              <a:t>NOUVEAUX CONTENUS &amp; OUTILS PRATIQUES 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216967" y="5016054"/>
            <a:ext cx="2839420" cy="183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C30F01"/>
                </a:solidFill>
              </a:rPr>
              <a:t>	Synthèses</a:t>
            </a:r>
          </a:p>
          <a:p>
            <a:pPr algn="ctr"/>
            <a:endParaRPr lang="fr-FR" sz="700" dirty="0">
              <a:solidFill>
                <a:srgbClr val="C30F01"/>
              </a:solidFill>
            </a:endParaRPr>
          </a:p>
          <a:p>
            <a:pPr algn="just"/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Les synthèses proposent une approche globale sur une matière, résumant et facilitant la navigation vers plusieurs fascicules.</a:t>
            </a:r>
          </a:p>
          <a:p>
            <a:pPr algn="just"/>
            <a:r>
              <a:rPr lang="fr-FR" sz="1200" u="sng" dirty="0">
                <a:solidFill>
                  <a:schemeClr val="accent1">
                    <a:lumMod val="50000"/>
                  </a:schemeClr>
                </a:solidFill>
              </a:rPr>
              <a:t>Comment y accéder</a:t>
            </a:r>
            <a:r>
              <a:rPr lang="fr-FR" sz="1200" i="1" dirty="0">
                <a:solidFill>
                  <a:schemeClr val="accent1">
                    <a:lumMod val="50000"/>
                  </a:schemeClr>
                </a:solidFill>
              </a:rPr>
              <a:t> ?</a:t>
            </a:r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 Un raccourci </a:t>
            </a:r>
            <a:r>
              <a:rPr lang="fr-FR" sz="1200" i="1" dirty="0">
                <a:solidFill>
                  <a:schemeClr val="accent1">
                    <a:lumMod val="50000"/>
                  </a:schemeClr>
                </a:solidFill>
              </a:rPr>
              <a:t>Synthèses </a:t>
            </a:r>
            <a:r>
              <a:rPr lang="fr-FR" sz="1200" i="1" dirty="0" err="1">
                <a:solidFill>
                  <a:schemeClr val="accent1">
                    <a:lumMod val="50000"/>
                  </a:schemeClr>
                </a:solidFill>
              </a:rPr>
              <a:t>JurisClasseur</a:t>
            </a:r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 est proposé en page d’accueil</a:t>
            </a:r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 flipV="1">
            <a:off x="3300923" y="4978495"/>
            <a:ext cx="330764" cy="369677"/>
          </a:xfrm>
          <a:prstGeom prst="rect">
            <a:avLst/>
          </a:prstGeom>
        </p:spPr>
      </p:pic>
      <p:sp>
        <p:nvSpPr>
          <p:cNvPr id="20" name="ZoneTexte 19"/>
          <p:cNvSpPr txBox="1"/>
          <p:nvPr/>
        </p:nvSpPr>
        <p:spPr>
          <a:xfrm>
            <a:off x="3245498" y="5004318"/>
            <a:ext cx="28483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C30F01"/>
                </a:solidFill>
              </a:rPr>
              <a:t>	Fiches pratiques</a:t>
            </a:r>
          </a:p>
          <a:p>
            <a:pPr algn="ctr"/>
            <a:endParaRPr lang="fr-FR" sz="500" dirty="0">
              <a:solidFill>
                <a:srgbClr val="C30F01"/>
              </a:solidFill>
            </a:endParaRPr>
          </a:p>
          <a:p>
            <a:pPr algn="just"/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Fiches synthétiques rédigées par des praticiens, elles permettent de disposer rapidement d’un mode d’emploi sur un </a:t>
            </a:r>
            <a:r>
              <a:rPr lang="fr-FR" sz="1200" dirty="0" err="1">
                <a:solidFill>
                  <a:schemeClr val="accent1">
                    <a:lumMod val="50000"/>
                  </a:schemeClr>
                </a:solidFill>
              </a:rPr>
              <a:t>process</a:t>
            </a:r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 métier.</a:t>
            </a:r>
          </a:p>
          <a:p>
            <a:pPr algn="just"/>
            <a:r>
              <a:rPr lang="fr-FR" sz="1200" u="sng" dirty="0">
                <a:solidFill>
                  <a:schemeClr val="accent1">
                    <a:lumMod val="50000"/>
                  </a:schemeClr>
                </a:solidFill>
              </a:rPr>
              <a:t>Comment y accéder</a:t>
            </a:r>
            <a:r>
              <a:rPr lang="fr-FR" sz="1200" i="1" dirty="0">
                <a:solidFill>
                  <a:schemeClr val="accent1">
                    <a:lumMod val="50000"/>
                  </a:schemeClr>
                </a:solidFill>
              </a:rPr>
              <a:t> ?</a:t>
            </a:r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 Un raccourci </a:t>
            </a:r>
            <a:r>
              <a:rPr lang="fr-FR" sz="1200" i="1" dirty="0">
                <a:solidFill>
                  <a:schemeClr val="accent1">
                    <a:lumMod val="50000"/>
                  </a:schemeClr>
                </a:solidFill>
              </a:rPr>
              <a:t>Fiches pratiques</a:t>
            </a:r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 est proposé en page d’accueil</a:t>
            </a:r>
          </a:p>
        </p:txBody>
      </p:sp>
      <p:pic>
        <p:nvPicPr>
          <p:cNvPr id="21" name="Imag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512" y="4991761"/>
            <a:ext cx="362906" cy="393707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1734" y="4999477"/>
            <a:ext cx="339579" cy="348695"/>
          </a:xfrm>
          <a:prstGeom prst="rect">
            <a:avLst/>
          </a:prstGeom>
        </p:spPr>
      </p:pic>
      <p:sp>
        <p:nvSpPr>
          <p:cNvPr id="18" name="ZoneTexte 17"/>
          <p:cNvSpPr txBox="1"/>
          <p:nvPr/>
        </p:nvSpPr>
        <p:spPr>
          <a:xfrm>
            <a:off x="6257193" y="4992422"/>
            <a:ext cx="260915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C30F01"/>
                </a:solidFill>
              </a:rPr>
              <a:t>	Modèles d’actes</a:t>
            </a:r>
          </a:p>
          <a:p>
            <a:pPr algn="ctr"/>
            <a:endParaRPr lang="fr-FR" sz="500" dirty="0">
              <a:solidFill>
                <a:srgbClr val="C30F01"/>
              </a:solidFill>
            </a:endParaRPr>
          </a:p>
          <a:p>
            <a:pPr algn="just"/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Modèles d’actes et de contrats rédigés et mis à jour par des praticiens.</a:t>
            </a:r>
          </a:p>
          <a:p>
            <a:pPr algn="just"/>
            <a:r>
              <a:rPr lang="fr-FR" sz="1200" u="sng" dirty="0">
                <a:solidFill>
                  <a:schemeClr val="accent1">
                    <a:lumMod val="50000"/>
                  </a:schemeClr>
                </a:solidFill>
              </a:rPr>
              <a:t>Comment y accéder</a:t>
            </a:r>
            <a:r>
              <a:rPr lang="fr-FR" sz="1200" i="1" dirty="0">
                <a:solidFill>
                  <a:schemeClr val="accent1">
                    <a:lumMod val="50000"/>
                  </a:schemeClr>
                </a:solidFill>
              </a:rPr>
              <a:t> ?</a:t>
            </a:r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 Un raccourci </a:t>
            </a:r>
            <a:r>
              <a:rPr lang="fr-FR" sz="1200" i="1" dirty="0">
                <a:solidFill>
                  <a:schemeClr val="accent1">
                    <a:lumMod val="50000"/>
                  </a:schemeClr>
                </a:solidFill>
              </a:rPr>
              <a:t>Modèles d’acte</a:t>
            </a:r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 est proposé en page d’accueil</a:t>
            </a: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6972300" y="6406470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2</a:t>
            </a:fld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A80555B-BD11-4737-8BA4-6904AFB7DB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1116" y="62169"/>
            <a:ext cx="4620923" cy="228762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932AF3DF-0A0E-4CD4-9508-831E1E5711D6}"/>
              </a:ext>
            </a:extLst>
          </p:cNvPr>
          <p:cNvSpPr txBox="1"/>
          <p:nvPr/>
        </p:nvSpPr>
        <p:spPr>
          <a:xfrm>
            <a:off x="4125616" y="1694015"/>
            <a:ext cx="466829" cy="461665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1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1D78257-2B02-4DD0-B4A4-07968B421E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32841" y="2375613"/>
            <a:ext cx="4613389" cy="2222632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9E4AAF04-B2AA-4395-AFE7-F8DF3EF4463B}"/>
              </a:ext>
            </a:extLst>
          </p:cNvPr>
          <p:cNvSpPr txBox="1"/>
          <p:nvPr/>
        </p:nvSpPr>
        <p:spPr>
          <a:xfrm>
            <a:off x="5790621" y="4007132"/>
            <a:ext cx="466572" cy="461665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2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98F9DFA1-B000-49FC-BB90-7BE01BC7C4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6967" y="78604"/>
            <a:ext cx="2009716" cy="570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86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us-titre 2"/>
          <p:cNvSpPr>
            <a:spLocks noGrp="1"/>
          </p:cNvSpPr>
          <p:nvPr>
            <p:ph type="subTitle" idx="1"/>
          </p:nvPr>
        </p:nvSpPr>
        <p:spPr>
          <a:xfrm>
            <a:off x="2215388" y="204971"/>
            <a:ext cx="6557404" cy="372511"/>
          </a:xfrm>
        </p:spPr>
        <p:txBody>
          <a:bodyPr>
            <a:noAutofit/>
          </a:bodyPr>
          <a:lstStyle/>
          <a:p>
            <a:pPr algn="l"/>
            <a:r>
              <a:rPr lang="fr-FR" sz="2000" b="1" dirty="0">
                <a:solidFill>
                  <a:srgbClr val="C30F01"/>
                </a:solidFill>
              </a:rPr>
              <a:t>Comment rechercher par mots clé ?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5009822" y="5288793"/>
            <a:ext cx="34586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600" dirty="0">
                <a:solidFill>
                  <a:schemeClr val="accent1">
                    <a:lumMod val="50000"/>
                  </a:schemeClr>
                </a:solidFill>
              </a:rPr>
              <a:t>…. Ou de cibler le type de matières sur lesquels lancer votre recherche et éventuellement ajouter plus de critères de recherche 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296595" y="5411903"/>
            <a:ext cx="38375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600" dirty="0">
                <a:solidFill>
                  <a:schemeClr val="accent1">
                    <a:lumMod val="50000"/>
                  </a:schemeClr>
                </a:solidFill>
              </a:rPr>
              <a:t>Déroulez le menu pour sélectionner rapidement un ou tous les contenus, puis cliquez sur </a:t>
            </a:r>
            <a:r>
              <a:rPr lang="fr-FR" sz="1600" i="1" dirty="0">
                <a:solidFill>
                  <a:schemeClr val="accent1">
                    <a:lumMod val="50000"/>
                  </a:schemeClr>
                </a:solidFill>
              </a:rPr>
              <a:t>Rechercher</a:t>
            </a:r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3</a:t>
            </a:fld>
            <a:endParaRPr lang="fr-FR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562C08C-9AED-4825-99FB-0EC750E0BA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628" y="555305"/>
            <a:ext cx="7483104" cy="355158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C9C1603-A969-4743-A313-B29391A941AE}"/>
              </a:ext>
            </a:extLst>
          </p:cNvPr>
          <p:cNvSpPr/>
          <p:nvPr/>
        </p:nvSpPr>
        <p:spPr>
          <a:xfrm>
            <a:off x="5722432" y="1837247"/>
            <a:ext cx="601130" cy="51801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3A720ED-A0DB-44CD-9FA7-9F7A1DF0F37D}"/>
              </a:ext>
            </a:extLst>
          </p:cNvPr>
          <p:cNvSpPr/>
          <p:nvPr/>
        </p:nvSpPr>
        <p:spPr>
          <a:xfrm>
            <a:off x="5009822" y="4853172"/>
            <a:ext cx="601130" cy="51801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2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D9B3D26-0865-4BBC-92DC-708F1CDD98D4}"/>
              </a:ext>
            </a:extLst>
          </p:cNvPr>
          <p:cNvSpPr/>
          <p:nvPr/>
        </p:nvSpPr>
        <p:spPr>
          <a:xfrm>
            <a:off x="374941" y="4902340"/>
            <a:ext cx="601130" cy="51801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36B5794-1356-45C7-B1F6-79ADF5341AF8}"/>
              </a:ext>
            </a:extLst>
          </p:cNvPr>
          <p:cNvSpPr/>
          <p:nvPr/>
        </p:nvSpPr>
        <p:spPr>
          <a:xfrm>
            <a:off x="-30239" y="1837247"/>
            <a:ext cx="601130" cy="51801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2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8F764A1-BE20-4974-B338-EBC897526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309" y="52174"/>
            <a:ext cx="1850752" cy="525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3456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1"/>
          <p:cNvSpPr txBox="1"/>
          <p:nvPr/>
        </p:nvSpPr>
        <p:spPr>
          <a:xfrm>
            <a:off x="505603" y="1378947"/>
            <a:ext cx="282945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Vous pouvez filtrer vos résultats par date : </a:t>
            </a:r>
          </a:p>
          <a:p>
            <a:pPr marL="285750" indent="-285750" algn="just">
              <a:buFontTx/>
              <a:buChar char="-"/>
            </a:pPr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Soit l’ordre antéchronologique (classement par défaut),</a:t>
            </a:r>
          </a:p>
          <a:p>
            <a:pPr marL="285750" indent="-285750" algn="just">
              <a:buFontTx/>
              <a:buChar char="-"/>
            </a:pPr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 Soit  l’ordre chronologique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530784" y="3372077"/>
            <a:ext cx="281868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Vous pouvez filtrer vos résultats par source : </a:t>
            </a: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filtrez par exemple sur les revues, par exemple, pour consulter l’actualité sur le thème recherché   </a:t>
            </a:r>
            <a:endParaRPr lang="fr-FR" sz="14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164074" y="4923367"/>
            <a:ext cx="8627501" cy="1723549"/>
          </a:xfrm>
          <a:prstGeom prst="rect">
            <a:avLst/>
          </a:prstGeom>
          <a:noFill/>
          <a:ln w="3175">
            <a:solidFill>
              <a:srgbClr val="C30F0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C00000"/>
                </a:solidFill>
              </a:rPr>
              <a:t>OPTIMISEZ VOTRE RECHERCHE</a:t>
            </a:r>
          </a:p>
          <a:p>
            <a:endParaRPr lang="fr-FR" dirty="0"/>
          </a:p>
          <a:p>
            <a:pPr marL="540000" lvl="1"/>
            <a:r>
              <a:rPr lang="fr-FR" sz="1400" dirty="0">
                <a:solidFill>
                  <a:srgbClr val="002060"/>
                </a:solidFill>
              </a:rPr>
              <a:t>Utilisez le </a:t>
            </a:r>
            <a:r>
              <a:rPr lang="fr-FR" sz="1400">
                <a:solidFill>
                  <a:srgbClr val="002060"/>
                </a:solidFill>
              </a:rPr>
              <a:t>OU entre </a:t>
            </a:r>
            <a:r>
              <a:rPr lang="fr-FR" sz="1400" dirty="0">
                <a:solidFill>
                  <a:srgbClr val="002060"/>
                </a:solidFill>
              </a:rPr>
              <a:t>deux mots et en majuscules pour recherche l’un ou l’autre des mots</a:t>
            </a:r>
          </a:p>
          <a:p>
            <a:pPr lvl="1"/>
            <a:endParaRPr lang="fr-FR" sz="1400" dirty="0">
              <a:solidFill>
                <a:srgbClr val="002060"/>
              </a:solidFill>
            </a:endParaRPr>
          </a:p>
          <a:p>
            <a:pPr marL="540000" lvl="1"/>
            <a:r>
              <a:rPr lang="fr-FR" sz="1400" dirty="0">
                <a:solidFill>
                  <a:srgbClr val="002060"/>
                </a:solidFill>
              </a:rPr>
              <a:t>Utilisez les guillemets pour rechercher une expression exacte</a:t>
            </a:r>
          </a:p>
          <a:p>
            <a:pPr lvl="1"/>
            <a:endParaRPr lang="fr-FR" sz="1400" dirty="0">
              <a:solidFill>
                <a:srgbClr val="002060"/>
              </a:solidFill>
            </a:endParaRPr>
          </a:p>
          <a:p>
            <a:pPr marL="540000" lvl="1"/>
            <a:r>
              <a:rPr lang="fr-FR" sz="1400" dirty="0">
                <a:solidFill>
                  <a:srgbClr val="002060"/>
                </a:solidFill>
              </a:rPr>
              <a:t>Utilisez le SAUF en fin de requête et en majuscule pour exclure le dernier mot clé des documents recherchés</a:t>
            </a:r>
            <a:endParaRPr lang="fr-FR" sz="1400" dirty="0"/>
          </a:p>
        </p:txBody>
      </p:sp>
      <p:sp>
        <p:nvSpPr>
          <p:cNvPr id="16" name="ZoneTexte 15"/>
          <p:cNvSpPr txBox="1"/>
          <p:nvPr/>
        </p:nvSpPr>
        <p:spPr>
          <a:xfrm>
            <a:off x="204815" y="5419736"/>
            <a:ext cx="538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30F01"/>
                </a:solidFill>
              </a:rPr>
              <a:t>OU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236541" y="5848660"/>
            <a:ext cx="538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30F01"/>
                </a:solidFill>
              </a:rPr>
              <a:t>«  »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192724" y="6296979"/>
            <a:ext cx="6406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C30F01"/>
                </a:solidFill>
              </a:rPr>
              <a:t>SAUF</a:t>
            </a:r>
            <a:endParaRPr lang="fr-FR" sz="1200" b="1" dirty="0">
              <a:solidFill>
                <a:srgbClr val="C30F01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165118" y="1380161"/>
            <a:ext cx="297642" cy="307777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164074" y="3372077"/>
            <a:ext cx="308220" cy="307777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8" name="Espace réservé du numéro de diapositive 27"/>
          <p:cNvSpPr>
            <a:spLocks noGrp="1"/>
          </p:cNvSpPr>
          <p:nvPr>
            <p:ph type="sldNum" sz="quarter" idx="12"/>
          </p:nvPr>
        </p:nvSpPr>
        <p:spPr>
          <a:xfrm>
            <a:off x="7039017" y="6451286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4</a:t>
            </a:fld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B8511C5-73FC-495E-91F5-3DC325BF79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405" y="57725"/>
            <a:ext cx="1979177" cy="56175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DCCF21A-469F-414E-987A-AAE8D103A8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8677" y="965429"/>
            <a:ext cx="5641501" cy="2714425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80774D8C-39FA-4AC8-BC2A-4A90F4769CE1}"/>
              </a:ext>
            </a:extLst>
          </p:cNvPr>
          <p:cNvSpPr txBox="1"/>
          <p:nvPr/>
        </p:nvSpPr>
        <p:spPr>
          <a:xfrm>
            <a:off x="7663771" y="2253078"/>
            <a:ext cx="297642" cy="307777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01868F-0248-41BD-AC5B-10871107ABFC}"/>
              </a:ext>
            </a:extLst>
          </p:cNvPr>
          <p:cNvSpPr txBox="1"/>
          <p:nvPr/>
        </p:nvSpPr>
        <p:spPr>
          <a:xfrm>
            <a:off x="3314172" y="2278916"/>
            <a:ext cx="308220" cy="307777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5578586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ous-titre 2"/>
          <p:cNvSpPr>
            <a:spLocks noGrp="1"/>
          </p:cNvSpPr>
          <p:nvPr>
            <p:ph type="subTitle" idx="1"/>
          </p:nvPr>
        </p:nvSpPr>
        <p:spPr>
          <a:xfrm>
            <a:off x="1796343" y="153481"/>
            <a:ext cx="6557404" cy="372511"/>
          </a:xfrm>
        </p:spPr>
        <p:txBody>
          <a:bodyPr>
            <a:noAutofit/>
          </a:bodyPr>
          <a:lstStyle/>
          <a:p>
            <a:pPr algn="l"/>
            <a:r>
              <a:rPr lang="fr-FR" sz="2000" b="1" dirty="0">
                <a:solidFill>
                  <a:srgbClr val="C30F01"/>
                </a:solidFill>
              </a:rPr>
              <a:t>Comment suivre l’actualité ?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353747" y="4263314"/>
            <a:ext cx="666186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C30F01"/>
                </a:solidFill>
              </a:rPr>
              <a:t>L’alerte sur une recherche</a:t>
            </a:r>
          </a:p>
          <a:p>
            <a:endParaRPr lang="fr-FR" sz="12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L’alerte permet de vous informer par email de tout nouveau document publié répondant à la recherche enregistrée.</a:t>
            </a:r>
          </a:p>
          <a:p>
            <a:endParaRPr lang="fr-FR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Cliquez sur </a:t>
            </a:r>
            <a:r>
              <a:rPr lang="fr-FR" sz="1400" i="1" dirty="0">
                <a:solidFill>
                  <a:schemeClr val="accent1">
                    <a:lumMod val="50000"/>
                  </a:schemeClr>
                </a:solidFill>
              </a:rPr>
              <a:t>la petite étoile rouge             puis remplissez le petit formulaire </a:t>
            </a:r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pour enregistrer votre alerte.</a:t>
            </a:r>
          </a:p>
        </p:txBody>
      </p:sp>
      <p:sp>
        <p:nvSpPr>
          <p:cNvPr id="21" name="Espace réservé du numéro de diapositive 20"/>
          <p:cNvSpPr>
            <a:spLocks noGrp="1"/>
          </p:cNvSpPr>
          <p:nvPr>
            <p:ph type="sldNum" sz="quarter" idx="12"/>
          </p:nvPr>
        </p:nvSpPr>
        <p:spPr>
          <a:xfrm>
            <a:off x="7086600" y="6492876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5</a:t>
            </a:fld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401A276-F672-4249-8562-F4DAECE2E1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830" y="70976"/>
            <a:ext cx="1603513" cy="45513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B83E266-BAE7-46B1-877C-3E5E4486A2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501" y="608497"/>
            <a:ext cx="6896327" cy="329462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8E8D984-CDC4-44BA-8A5D-9B402F7700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1484" y="5751053"/>
            <a:ext cx="1835299" cy="95346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7CE2A0F-CC70-4B07-869A-A545CF85E4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9579" y="5177688"/>
            <a:ext cx="437204" cy="38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616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/>
          <p:cNvSpPr txBox="1"/>
          <p:nvPr/>
        </p:nvSpPr>
        <p:spPr>
          <a:xfrm>
            <a:off x="296111" y="4177170"/>
            <a:ext cx="73901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C30F01"/>
                </a:solidFill>
              </a:rPr>
              <a:t>Les newsletters thématiques</a:t>
            </a:r>
          </a:p>
          <a:p>
            <a:endParaRPr lang="fr-FR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Vous pouvez suivre la veille juridique , en bas de la  page d’accueil de Lexis Maroc</a:t>
            </a: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5923461"/>
            <a:ext cx="5029200" cy="826226"/>
          </a:xfrm>
          <a:prstGeom prst="rect">
            <a:avLst/>
          </a:prstGeom>
        </p:spPr>
      </p:pic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>
          <a:xfrm>
            <a:off x="7067550" y="6475050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6</a:t>
            </a:fld>
            <a:endParaRPr lang="fr-FR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889E70B-0AD4-4198-9F0E-80911BDD43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111" y="35985"/>
            <a:ext cx="1723996" cy="48933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2930EFD6-DC19-4D2D-9E09-63841043BC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568" y="752195"/>
            <a:ext cx="6430632" cy="319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3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us-titre 2"/>
          <p:cNvSpPr txBox="1">
            <a:spLocks/>
          </p:cNvSpPr>
          <p:nvPr/>
        </p:nvSpPr>
        <p:spPr>
          <a:xfrm>
            <a:off x="1590674" y="177325"/>
            <a:ext cx="6557404" cy="3725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b="1" dirty="0">
                <a:solidFill>
                  <a:srgbClr val="C30F01"/>
                </a:solidFill>
              </a:rPr>
              <a:t>Pour aller plus loin – Formation et aide à la recherche</a:t>
            </a:r>
          </a:p>
        </p:txBody>
      </p:sp>
      <p:grpSp>
        <p:nvGrpSpPr>
          <p:cNvPr id="11" name="Groupe 10"/>
          <p:cNvGrpSpPr/>
          <p:nvPr/>
        </p:nvGrpSpPr>
        <p:grpSpPr>
          <a:xfrm>
            <a:off x="1495424" y="731917"/>
            <a:ext cx="6019801" cy="2261484"/>
            <a:chOff x="1543049" y="731917"/>
            <a:chExt cx="6019801" cy="2261484"/>
          </a:xfrm>
        </p:grpSpPr>
        <p:pic>
          <p:nvPicPr>
            <p:cNvPr id="7" name="Imag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43049" y="731917"/>
              <a:ext cx="4038600" cy="2261484"/>
            </a:xfrm>
            <a:prstGeom prst="rect">
              <a:avLst/>
            </a:prstGeom>
          </p:spPr>
        </p:pic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81649" y="731917"/>
              <a:ext cx="1981201" cy="2261484"/>
            </a:xfrm>
            <a:prstGeom prst="rect">
              <a:avLst/>
            </a:prstGeom>
          </p:spPr>
        </p:pic>
      </p:grpSp>
      <p:pic>
        <p:nvPicPr>
          <p:cNvPr id="9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7157" y="3269144"/>
            <a:ext cx="3759753" cy="2947988"/>
          </a:xfrm>
          <a:prstGeom prst="rect">
            <a:avLst/>
          </a:prstGeom>
        </p:spPr>
      </p:pic>
      <p:sp>
        <p:nvSpPr>
          <p:cNvPr id="13" name="Espace réservé du numéro de diapositive 12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7</a:t>
            </a:fld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97279E2-599E-48A3-975B-A6E9E8F409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89387"/>
            <a:ext cx="1590674" cy="451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5410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us-titre 2"/>
          <p:cNvSpPr txBox="1">
            <a:spLocks/>
          </p:cNvSpPr>
          <p:nvPr/>
        </p:nvSpPr>
        <p:spPr>
          <a:xfrm>
            <a:off x="1916740" y="177325"/>
            <a:ext cx="6557404" cy="3725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b="1" dirty="0">
                <a:solidFill>
                  <a:srgbClr val="C30F01"/>
                </a:solidFill>
              </a:rPr>
              <a:t>Pour aller plus loin – Foire aux questions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5214" y="1821447"/>
            <a:ext cx="4636871" cy="3043237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53207" y="1959472"/>
            <a:ext cx="372706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/>
            <a:endParaRPr lang="fr-FR" sz="1200" dirty="0"/>
          </a:p>
          <a:p>
            <a:pPr marL="266700">
              <a:buFontTx/>
              <a:buChar char="-"/>
            </a:pPr>
            <a:r>
              <a:rPr lang="fr-FR" sz="1200" dirty="0"/>
              <a:t> </a:t>
            </a:r>
            <a:r>
              <a:rPr lang="fr-FR" sz="1200" b="1" dirty="0"/>
              <a:t>Comment accéder à Lexis 360 ? Vous rencontrez des difficultés à vous identifier ou à vous connecter sur Lexis 360 ? Vos pages s’affichent mal ? </a:t>
            </a:r>
          </a:p>
          <a:p>
            <a:pPr marL="266700" lvl="1"/>
            <a:r>
              <a:rPr lang="fr-FR" sz="1200" dirty="0"/>
              <a:t>Cette rubrique est faite pour vous ! A l’aide de copie d’écrans, suivez pas à pas les modes d’emploi proposés pour résoudre ces difficultés techniques d’accès et de navigation.</a:t>
            </a:r>
          </a:p>
          <a:p>
            <a:pPr marL="266700">
              <a:buFontTx/>
              <a:buChar char="-"/>
            </a:pPr>
            <a:endParaRPr lang="fr-FR" sz="1200" dirty="0"/>
          </a:p>
          <a:p>
            <a:pPr marL="266700">
              <a:buFontTx/>
              <a:buChar char="-"/>
            </a:pPr>
            <a:r>
              <a:rPr lang="fr-FR" sz="1200" dirty="0"/>
              <a:t> </a:t>
            </a:r>
            <a:r>
              <a:rPr lang="fr-FR" sz="1200" b="1" dirty="0"/>
              <a:t>Comment rechercher efficacement ? Quels sont les contenus auxquels j’ai accès ? Comment accéder aux sommaires de mes revues et encyclopédies ? </a:t>
            </a:r>
          </a:p>
          <a:p>
            <a:pPr marL="266700" lvl="1"/>
            <a:r>
              <a:rPr lang="fr-FR" sz="1200" dirty="0"/>
              <a:t>Rendez-vous sur les fiches contenus et recherche pour gagner du temps et rechercher rapidement vos informations sur Lexis 360.</a:t>
            </a:r>
          </a:p>
          <a:p>
            <a:pPr marL="266700">
              <a:buFontTx/>
              <a:buChar char="-"/>
            </a:pPr>
            <a:endParaRPr lang="fr-FR" sz="1200" dirty="0"/>
          </a:p>
          <a:p>
            <a:pPr marL="266700">
              <a:buFontTx/>
              <a:buChar char="-"/>
            </a:pPr>
            <a:r>
              <a:rPr lang="fr-FR" sz="1200" dirty="0"/>
              <a:t> </a:t>
            </a:r>
            <a:r>
              <a:rPr lang="fr-FR" sz="1200" b="1" dirty="0"/>
              <a:t>Une question sur les services associés à votre abonnement à Lexis 360 ? Vous souhaitez bénéficier d’une nouvelle formation ? Vous souhaitez accéder aux vidéos de formation ? </a:t>
            </a:r>
          </a:p>
          <a:p>
            <a:pPr marL="266700" lvl="1"/>
            <a:r>
              <a:rPr lang="fr-FR" sz="1200" dirty="0"/>
              <a:t>Les rubriques Formations et Vidéos répondront à toutes vos questions.</a:t>
            </a:r>
          </a:p>
          <a:p>
            <a:pPr marL="266700">
              <a:buFontTx/>
              <a:buChar char="-"/>
            </a:pPr>
            <a:endParaRPr lang="fr-FR" sz="1200" dirty="0"/>
          </a:p>
          <a:p>
            <a:pPr marL="266700">
              <a:buFontTx/>
              <a:buChar char="-"/>
            </a:pPr>
            <a:endParaRPr lang="fr-FR" sz="1200" dirty="0"/>
          </a:p>
          <a:p>
            <a:endParaRPr lang="fr-FR" sz="1200" dirty="0"/>
          </a:p>
        </p:txBody>
      </p:sp>
      <p:sp>
        <p:nvSpPr>
          <p:cNvPr id="10" name="ZoneTexte 9"/>
          <p:cNvSpPr txBox="1"/>
          <p:nvPr/>
        </p:nvSpPr>
        <p:spPr>
          <a:xfrm>
            <a:off x="285750" y="990577"/>
            <a:ext cx="85724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Retrouvez les réponses à toutes les questions les plus courantes des utilisateurs sur Lexis 360 sur </a:t>
            </a:r>
            <a:r>
              <a:rPr lang="fr-FR" sz="1600" dirty="0">
                <a:hlinkClick r:id="rId3"/>
              </a:rPr>
              <a:t>www.assistance.lexisnexis.fr</a:t>
            </a:r>
            <a:r>
              <a:rPr lang="fr-FR" sz="1600" dirty="0"/>
              <a:t>.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4025214" y="5305425"/>
            <a:ext cx="42862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600" dirty="0"/>
              <a:t>Rendez-vous sur </a:t>
            </a:r>
            <a:r>
              <a:rPr lang="fr-FR" sz="1600" dirty="0">
                <a:hlinkClick r:id="rId3"/>
              </a:rPr>
              <a:t>www.assistance.lexisnexis.fr</a:t>
            </a:r>
            <a:r>
              <a:rPr lang="fr-FR" sz="1600" dirty="0"/>
              <a:t> et naviguez dans nos rubriques ou utilisez la recherche pour poser vos questions librement.</a:t>
            </a:r>
          </a:p>
          <a:p>
            <a:endParaRPr lang="fr-FR" dirty="0"/>
          </a:p>
        </p:txBody>
      </p:sp>
      <p:sp>
        <p:nvSpPr>
          <p:cNvPr id="14" name="Espace réservé du numéro de diapositive 13"/>
          <p:cNvSpPr>
            <a:spLocks noGrp="1"/>
          </p:cNvSpPr>
          <p:nvPr>
            <p:ph type="sldNum" sz="quarter" idx="12"/>
          </p:nvPr>
        </p:nvSpPr>
        <p:spPr>
          <a:xfrm>
            <a:off x="7077075" y="6489701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8</a:t>
            </a:fld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4A85697-76B2-429D-AB54-C12999279A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04" y="102338"/>
            <a:ext cx="1857336" cy="527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85909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3643</TotalTime>
  <Words>506</Words>
  <Application>Microsoft Office PowerPoint</Application>
  <PresentationFormat>Affichage à l'écran (4:3)</PresentationFormat>
  <Paragraphs>86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Thème Office</vt:lpstr>
      <vt:lpstr>L’essentiel pour  optimiser vos recherches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Lexisnexis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L’essentiel pour optimiser vos recherches</dc:title>
  <dc:creator>Dellome, Daniella (LNG-PAR)</dc:creator>
  <cp:lastModifiedBy>Fischer, Murielle (LNG-PAR)</cp:lastModifiedBy>
  <cp:revision>79</cp:revision>
  <cp:lastPrinted>2018-11-30T14:17:01Z</cp:lastPrinted>
  <dcterms:created xsi:type="dcterms:W3CDTF">2018-11-29T09:45:05Z</dcterms:created>
  <dcterms:modified xsi:type="dcterms:W3CDTF">2020-01-22T15:57:50Z</dcterms:modified>
</cp:coreProperties>
</file>