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F01"/>
    <a:srgbClr val="F82818"/>
    <a:srgbClr val="E51101"/>
    <a:srgbClr val="FE2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5" autoAdjust="0"/>
    <p:restoredTop sz="94660"/>
  </p:normalViewPr>
  <p:slideViewPr>
    <p:cSldViewPr snapToGrid="0">
      <p:cViewPr>
        <p:scale>
          <a:sx n="72" d="100"/>
          <a:sy n="72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564E6-A77A-4BDD-9EC1-118343E2B8E6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CC42-8582-4F12-88F4-A41DCBD2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47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4D6D-9880-4F09-A620-D0F9EFD8DF86}" type="datetime1">
              <a:rPr lang="fr-FR" smtClean="0"/>
              <a:t>11/06/2020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4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991-CD05-4F04-87A4-E199E11D077D}" type="datetime1">
              <a:rPr lang="fr-FR" smtClean="0"/>
              <a:t>11/06/2020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92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0546-4D8C-4666-810C-693F76836386}" type="datetime1">
              <a:rPr lang="fr-FR" smtClean="0"/>
              <a:t>11/06/2020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2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648D-A20C-4506-A9AF-2E4AAABF39BB}" type="datetime1">
              <a:rPr lang="fr-FR" smtClean="0"/>
              <a:t>11/06/2020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1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E1CC-14A1-4D50-8B61-8C03AC65C49E}" type="datetime1">
              <a:rPr lang="fr-FR" smtClean="0"/>
              <a:t>11/06/2020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68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7CF6-19E8-4DB7-8C73-FBA62E27B069}" type="datetime1">
              <a:rPr lang="fr-FR" smtClean="0"/>
              <a:t>11/06/2020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1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7DFD-9F7E-4136-AB72-29F59317BFD9}" type="datetime1">
              <a:rPr lang="fr-FR" smtClean="0"/>
              <a:t>11/06/2020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97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8DC8-9185-4224-8035-FA707BFCE94B}" type="datetime1">
              <a:rPr lang="fr-FR" smtClean="0"/>
              <a:t>11/06/2020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7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4D8-4E76-4552-93CC-5541CBCD3FBA}" type="datetime1">
              <a:rPr lang="fr-FR" smtClean="0"/>
              <a:t>11/06/2020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5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4529-1DB8-4F8A-A2F3-DCF5AA1FD32D}" type="datetime1">
              <a:rPr lang="fr-FR" smtClean="0"/>
              <a:t>11/06/2020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23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F3D6-52CD-426B-92A6-5F47CF2DD9A5}" type="datetime1">
              <a:rPr lang="fr-FR" smtClean="0"/>
              <a:t>11/06/2020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91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0398-52B4-42FE-AEB7-57AEF8C98741}" type="datetime1">
              <a:rPr lang="fr-FR" smtClean="0"/>
              <a:t>11/06/2020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81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istance.lexisnexis.fr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95525" y="168727"/>
            <a:ext cx="6353175" cy="1064822"/>
          </a:xfrm>
          <a:solidFill>
            <a:srgbClr val="C30F01"/>
          </a:solidFill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L’essentiel pour 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optimiser vos recherches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2245" y="1374230"/>
            <a:ext cx="5607710" cy="682579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accéder à vos contenus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17327" y="1324883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1080" y="3277345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71080" y="2052664"/>
            <a:ext cx="2494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L’onglet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Contenus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vous permet de naviguer dans  les plans, tables et sommaires de nos contenus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99309" y="3287822"/>
            <a:ext cx="18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l’onglet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Contenus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7320" y="4306889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74698" y="4306889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Choisissez votre contenu pour accéder aux plans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1</a:t>
            </a:fld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7FCEF73-D272-40FA-ADFA-7AA977A029B2}"/>
              </a:ext>
            </a:extLst>
          </p:cNvPr>
          <p:cNvSpPr/>
          <p:nvPr/>
        </p:nvSpPr>
        <p:spPr>
          <a:xfrm>
            <a:off x="819833" y="5870713"/>
            <a:ext cx="797960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876CBB-517D-453A-8435-F342F328B18A}"/>
              </a:ext>
            </a:extLst>
          </p:cNvPr>
          <p:cNvSpPr txBox="1"/>
          <p:nvPr/>
        </p:nvSpPr>
        <p:spPr>
          <a:xfrm>
            <a:off x="999308" y="5908470"/>
            <a:ext cx="7649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information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: Des modules de recherches sont désormais disponibles au niveau des encyclopédies, la jurisprudence, la législation et règlementation et les autres sources officielles 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85502DC-FC14-4B60-A6B9-161DF1064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62803"/>
            <a:ext cx="1619476" cy="7430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134115C-1383-4360-8730-E40F4725D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969" y="1859804"/>
            <a:ext cx="6239331" cy="369633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4598B67-CA21-4761-A482-242A4D674A99}"/>
              </a:ext>
            </a:extLst>
          </p:cNvPr>
          <p:cNvSpPr txBox="1"/>
          <p:nvPr/>
        </p:nvSpPr>
        <p:spPr>
          <a:xfrm>
            <a:off x="2769198" y="4125612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92612F9-3ED3-4AF7-ADFF-C0BC202D142B}"/>
              </a:ext>
            </a:extLst>
          </p:cNvPr>
          <p:cNvSpPr/>
          <p:nvPr/>
        </p:nvSpPr>
        <p:spPr>
          <a:xfrm>
            <a:off x="5042685" y="3740293"/>
            <a:ext cx="1547502" cy="960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360EAB3-F9D5-4D29-AC41-57FE99413E91}"/>
              </a:ext>
            </a:extLst>
          </p:cNvPr>
          <p:cNvCxnSpPr>
            <a:cxnSpLocks/>
          </p:cNvCxnSpPr>
          <p:nvPr/>
        </p:nvCxnSpPr>
        <p:spPr>
          <a:xfrm>
            <a:off x="6590187" y="4220742"/>
            <a:ext cx="1811187" cy="26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B33674D-F2BE-4DC2-BDE5-2DB589BDC5B0}"/>
              </a:ext>
            </a:extLst>
          </p:cNvPr>
          <p:cNvCxnSpPr>
            <a:cxnSpLocks/>
          </p:cNvCxnSpPr>
          <p:nvPr/>
        </p:nvCxnSpPr>
        <p:spPr>
          <a:xfrm flipH="1">
            <a:off x="8391671" y="4247140"/>
            <a:ext cx="12352" cy="16765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86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5191" y="611268"/>
            <a:ext cx="2434798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Dans les encyclopédies, vous pouvez dérouler le plan sur la gauche.</a:t>
            </a:r>
          </a:p>
          <a:p>
            <a:pPr algn="just"/>
            <a:endParaRPr lang="fr-FR" sz="105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3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300" i="1" dirty="0">
                <a:solidFill>
                  <a:schemeClr val="accent1">
                    <a:lumMod val="50000"/>
                  </a:schemeClr>
                </a:solidFill>
              </a:rPr>
              <a:t>Elargir cette colonne </a:t>
            </a:r>
            <a:r>
              <a:rPr lang="fr-FR" sz="1300" dirty="0">
                <a:solidFill>
                  <a:schemeClr val="accent1">
                    <a:lumMod val="50000"/>
                  </a:schemeClr>
                </a:solidFill>
              </a:rPr>
              <a:t>pour une meilleure lisibilité du plan.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155191" y="4682614"/>
            <a:ext cx="8874509" cy="2088981"/>
          </a:xfrm>
          <a:ln w="19050">
            <a:solidFill>
              <a:srgbClr val="C30F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000" b="1" dirty="0">
                <a:solidFill>
                  <a:srgbClr val="C30F01"/>
                </a:solidFill>
              </a:rPr>
              <a:t>NOUVEAUX CONTENUS &amp; OUTILS PRATIQUES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6967" y="5016054"/>
            <a:ext cx="283942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Synthèses</a:t>
            </a:r>
          </a:p>
          <a:p>
            <a:pPr algn="ctr"/>
            <a:endParaRPr lang="fr-FR" sz="7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Les synthèses proposent une approche globale sur une matière, résumant et facilitant la navigation vers plusieurs fascicules.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Synthèses </a:t>
            </a:r>
            <a:r>
              <a:rPr lang="fr-FR" sz="1200" i="1" dirty="0" err="1">
                <a:solidFill>
                  <a:schemeClr val="accent1">
                    <a:lumMod val="50000"/>
                  </a:schemeClr>
                </a:solidFill>
              </a:rPr>
              <a:t>JurisClasseur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300923" y="4978495"/>
            <a:ext cx="330764" cy="36967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245498" y="5004318"/>
            <a:ext cx="2848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Fiches pratiques</a:t>
            </a:r>
          </a:p>
          <a:p>
            <a:pPr algn="ctr"/>
            <a:endParaRPr lang="fr-FR" sz="5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Fiches synthétiques rédigées par des praticiens, elles permettent de disposer rapidement d’un mode d’emploi sur un 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process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métier.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Fiches pratiques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2" y="4991761"/>
            <a:ext cx="362906" cy="3937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734" y="4999477"/>
            <a:ext cx="339579" cy="34869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257193" y="4992422"/>
            <a:ext cx="2609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Modèles d’actes</a:t>
            </a:r>
          </a:p>
          <a:p>
            <a:pPr algn="ctr"/>
            <a:endParaRPr lang="fr-FR" sz="5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Modèles d’actes et de contrats rédigés et mis à jour par des praticiens.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Modèles d’acte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72300" y="640647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2</a:t>
            </a:fld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220E5A2-9D21-40AD-B612-34664220E374}"/>
              </a:ext>
            </a:extLst>
          </p:cNvPr>
          <p:cNvSpPr txBox="1"/>
          <p:nvPr/>
        </p:nvSpPr>
        <p:spPr>
          <a:xfrm>
            <a:off x="7181550" y="148919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La recherche de mots clés dans le plan est possible !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66BC653-1C43-4FAB-97D9-DD6DD0F4E144}"/>
              </a:ext>
            </a:extLst>
          </p:cNvPr>
          <p:cNvSpPr/>
          <p:nvPr/>
        </p:nvSpPr>
        <p:spPr>
          <a:xfrm>
            <a:off x="7076661" y="56714"/>
            <a:ext cx="1953039" cy="900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92FB88-293A-4754-BF11-F7B8F246A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05" y="20103"/>
            <a:ext cx="1403221" cy="6438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BF22753-2F6C-44FD-818A-C122A27B5F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1466" y="1041774"/>
            <a:ext cx="6082315" cy="3459967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637EFD1-DA4B-40BA-A688-BA9D43178EAA}"/>
              </a:ext>
            </a:extLst>
          </p:cNvPr>
          <p:cNvCxnSpPr>
            <a:cxnSpLocks/>
          </p:cNvCxnSpPr>
          <p:nvPr/>
        </p:nvCxnSpPr>
        <p:spPr>
          <a:xfrm flipH="1">
            <a:off x="8866348" y="901190"/>
            <a:ext cx="136806" cy="768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3AD8325-0784-473E-91FC-56A66921DF6C}"/>
              </a:ext>
            </a:extLst>
          </p:cNvPr>
          <p:cNvSpPr/>
          <p:nvPr/>
        </p:nvSpPr>
        <p:spPr>
          <a:xfrm>
            <a:off x="1224443" y="2601456"/>
            <a:ext cx="2199861" cy="9508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67AD7B07-70B8-49F2-B917-419FA5495916}"/>
              </a:ext>
            </a:extLst>
          </p:cNvPr>
          <p:cNvCxnSpPr>
            <a:cxnSpLocks/>
          </p:cNvCxnSpPr>
          <p:nvPr/>
        </p:nvCxnSpPr>
        <p:spPr>
          <a:xfrm>
            <a:off x="3424304" y="3143378"/>
            <a:ext cx="11681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E77076FB-4755-49AE-89DE-08C355EC5FDA}"/>
              </a:ext>
            </a:extLst>
          </p:cNvPr>
          <p:cNvSpPr txBox="1"/>
          <p:nvPr/>
        </p:nvSpPr>
        <p:spPr>
          <a:xfrm>
            <a:off x="1528781" y="2701105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Les fascicules se déplient en cliquant sur les titres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1231518" y="205207"/>
            <a:ext cx="6557404" cy="372511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rechercher par mots clé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5750" y="2612086"/>
            <a:ext cx="8591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La recherche Lexis 360 Social vous permet de rechercher sur l’ensemble de nos contenus ….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81525" y="3398437"/>
            <a:ext cx="397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…. Ou de cibler les fonds sur lesquels lancer votre recherche : déroulez le menu pour sélectionner rapidement un ou plusieurs types de contenus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82514" y="5015786"/>
            <a:ext cx="3837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Déroulez le menu pour sélectionner rapidement un ou plusieurs types de contenus, puis cliquez sur </a:t>
            </a:r>
            <a:r>
              <a:rPr lang="fr-FR" sz="1600" i="1" dirty="0">
                <a:solidFill>
                  <a:schemeClr val="accent1">
                    <a:lumMod val="50000"/>
                  </a:schemeClr>
                </a:solidFill>
              </a:rPr>
              <a:t>Appliquer</a:t>
            </a: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3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C69CDC-085D-4FE7-A73B-025BA8BF6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" y="140850"/>
            <a:ext cx="1134181" cy="5203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5D7B4D3-9597-440F-BEE5-88317A00B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7" y="783344"/>
            <a:ext cx="8537102" cy="164938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0871E2F-ED84-4060-A309-9BB303003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28" y="2950640"/>
            <a:ext cx="3794000" cy="370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4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24408" y="620459"/>
            <a:ext cx="3004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L’ordre d’affichage des résultats est tri par défaut par pertinence,  calculée en fonction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du nombre d’occurrence des mots clé trouvés dans le document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de la proximité entre les mots clé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l’emplacement des mots clé au sein du document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4460" y="2455508"/>
            <a:ext cx="2829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filtrer vos résultats par date : </a:t>
            </a: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conservez ainsi le classement par pertinence sur une période plus restreinte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3876" y="3710146"/>
            <a:ext cx="2840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filtrer vos résultats par source : </a:t>
            </a: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filtrez par exemple sur les synthèses, par exemple, pour consulter l’actualité sur le thème recherché   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4074" y="4923367"/>
            <a:ext cx="8627501" cy="1723549"/>
          </a:xfrm>
          <a:prstGeom prst="rect">
            <a:avLst/>
          </a:prstGeom>
          <a:noFill/>
          <a:ln w="3175">
            <a:solidFill>
              <a:srgbClr val="C30F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OPTIMISEZ VOTRE RECHERCHE</a:t>
            </a:r>
          </a:p>
          <a:p>
            <a:r>
              <a:rPr lang="fr-FR" b="1" dirty="0">
                <a:solidFill>
                  <a:srgbClr val="C30F01"/>
                </a:solidFill>
              </a:rPr>
              <a:t> ET     </a:t>
            </a:r>
            <a:r>
              <a:rPr lang="fr-FR" sz="1400" dirty="0">
                <a:solidFill>
                  <a:srgbClr val="002060"/>
                </a:solidFill>
              </a:rPr>
              <a:t>Utilisez le ET  entre les mots et en majuscules pour les ajouts</a:t>
            </a:r>
            <a:endParaRPr lang="fr-FR" sz="1400" dirty="0"/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 OU entre deux mots et en majuscules pour recherche l’un ou l’autre des mots</a:t>
            </a:r>
          </a:p>
          <a:p>
            <a:pPr lvl="1"/>
            <a:endParaRPr lang="fr-FR" sz="1400" dirty="0">
              <a:solidFill>
                <a:srgbClr val="002060"/>
              </a:solidFill>
            </a:endParaRPr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les guillemets pour rechercher une expression exacte</a:t>
            </a:r>
          </a:p>
          <a:p>
            <a:pPr lvl="1"/>
            <a:endParaRPr lang="fr-FR" sz="1400" dirty="0">
              <a:solidFill>
                <a:srgbClr val="002060"/>
              </a:solidFill>
            </a:endParaRPr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 SAUF en fin de requête et en majuscule pour exclure le dernier mot clé des documents recherchés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04815" y="5419736"/>
            <a:ext cx="5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30F01"/>
                </a:solidFill>
              </a:rPr>
              <a:t>OU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36541" y="5848660"/>
            <a:ext cx="5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30F01"/>
                </a:solidFill>
              </a:rPr>
              <a:t>«  »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2724" y="6296979"/>
            <a:ext cx="640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30F01"/>
                </a:solidFill>
              </a:rPr>
              <a:t>SAUF</a:t>
            </a:r>
            <a:endParaRPr lang="fr-FR" sz="1200" b="1" dirty="0">
              <a:solidFill>
                <a:srgbClr val="C30F0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2584" y="635709"/>
            <a:ext cx="297642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32584" y="2530578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32584" y="3799364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xfrm>
            <a:off x="7039017" y="6451286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4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173C89-DF6C-4D36-A21E-D4F2407C9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60" y="48222"/>
            <a:ext cx="1294299" cy="5938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01A28E-984D-4444-8B7F-952519AA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2" y="943486"/>
            <a:ext cx="5532524" cy="321946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0637A7BE-C15D-4C2F-9B41-3B748C532C8D}"/>
              </a:ext>
            </a:extLst>
          </p:cNvPr>
          <p:cNvSpPr txBox="1"/>
          <p:nvPr/>
        </p:nvSpPr>
        <p:spPr>
          <a:xfrm>
            <a:off x="8067717" y="2007309"/>
            <a:ext cx="297642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3F1DBB-78BE-412B-8BBD-3FDE39A7ECAC}"/>
              </a:ext>
            </a:extLst>
          </p:cNvPr>
          <p:cNvSpPr txBox="1"/>
          <p:nvPr/>
        </p:nvSpPr>
        <p:spPr>
          <a:xfrm>
            <a:off x="3598027" y="2684466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B858387-9DDB-4E2D-B2F6-E2BC8BC47352}"/>
              </a:ext>
            </a:extLst>
          </p:cNvPr>
          <p:cNvSpPr txBox="1"/>
          <p:nvPr/>
        </p:nvSpPr>
        <p:spPr>
          <a:xfrm>
            <a:off x="3598027" y="3625059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785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412030" y="192233"/>
            <a:ext cx="6557404" cy="372511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suivre l’actualité 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27423" y="1217345"/>
            <a:ext cx="3004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L’alerte sur un document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L’alerte sur un document permet d’être informé par email à chaque mise à jour du document.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Alerter en cas de mise à jour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 pour suivre les mises à jour du document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139732" y="4036745"/>
            <a:ext cx="2880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La veille sur une recherche</a:t>
            </a:r>
          </a:p>
          <a:p>
            <a:endParaRPr lang="fr-FR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La veille permet de vous informer par email de tout nouveau document publié répondant à la recherche enregistrée.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Créez une veille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pour enregistrer votre veille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7086600" y="6492876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5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3D2E59-36D4-480C-847B-5FF6684F2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08" y="63784"/>
            <a:ext cx="962258" cy="441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98ED3C7-7162-4B5F-BF1B-804E5F8B9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79" y="687446"/>
            <a:ext cx="5192778" cy="29218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7DD3ED-D29E-48F1-9871-E97643CFC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80" y="3773306"/>
            <a:ext cx="5192778" cy="30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241623" y="1312983"/>
            <a:ext cx="3004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Les newsletters thématiques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Inscrivez vous en bas de la page d’accueil à la réception des newsletters thématiques.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41623" y="3356365"/>
            <a:ext cx="30042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Les sommaires des revues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Inscrivez vous à la réception sommaires des revues inclues dans votre abonnement, pour recevoir par email dès leur mise en ligne les sommaires des nouveaux numéros de vos revues.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923461"/>
            <a:ext cx="5029200" cy="826226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7067550" y="647505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6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69D7958-8FDA-4927-8046-86E09987E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20" y="74193"/>
            <a:ext cx="1037809" cy="4761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0302D30-E039-498B-B9A1-902F8F934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19" y="1103000"/>
            <a:ext cx="4239232" cy="217533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FC0B823-8A27-4E7A-B454-F9687F400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85" y="634240"/>
            <a:ext cx="4234166" cy="49758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481AF07-D6C8-4E97-86ED-9910D5117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30" y="3428130"/>
            <a:ext cx="4757529" cy="19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590674" y="177325"/>
            <a:ext cx="6557404" cy="372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C30F01"/>
                </a:solidFill>
              </a:rPr>
              <a:t>Pour aller plus loin – Formation et aide à la recherche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495424" y="731917"/>
            <a:ext cx="6019801" cy="2261484"/>
            <a:chOff x="1543049" y="731917"/>
            <a:chExt cx="6019801" cy="226148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3049" y="731917"/>
              <a:ext cx="4038600" cy="226148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1649" y="731917"/>
              <a:ext cx="1981201" cy="2261484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157" y="3269144"/>
            <a:ext cx="3759753" cy="2947988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7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FE29028-B061-49A4-884E-E0D47913A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3" y="58863"/>
            <a:ext cx="1466911" cy="67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590674" y="177325"/>
            <a:ext cx="6557404" cy="372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C30F01"/>
                </a:solidFill>
              </a:rPr>
              <a:t>Pour aller plus loin – Foire aux questions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14" y="1821447"/>
            <a:ext cx="4636871" cy="30432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207" y="1959472"/>
            <a:ext cx="37270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/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Comment accéder à Lexis 360 ? Vous rencontrez des difficultés à vous identifier ou à vous connecter sur Lexis 360 ? Vos pages s’affichent mal ? </a:t>
            </a:r>
          </a:p>
          <a:p>
            <a:pPr marL="266700" lvl="1"/>
            <a:r>
              <a:rPr lang="fr-FR" sz="1200" dirty="0"/>
              <a:t>Cette rubrique est faite pour vous ! A l’aide de copie d’écrans, suivez pas à pas les modes d’emploi proposés pour résoudre ces difficultés techniques d’accès et de navigation.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Comment rechercher efficacement ? Quels sont les contenus auxquels j’ai accès ? Comment accéder aux sommaires de mes revues et encyclopédies ? </a:t>
            </a:r>
          </a:p>
          <a:p>
            <a:pPr marL="266700" lvl="1"/>
            <a:r>
              <a:rPr lang="fr-FR" sz="1200" dirty="0"/>
              <a:t>Rendez-vous sur les fiches contenus et recherche pour gagner du temps et rechercher rapidement vos informations sur Lexis 360.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Une question sur les services associés à votre abonnement à Lexis 360 ? Vous souhaitez bénéficier d’une nouvelle formation ? Vous souhaitez accéder aux vidéos de formation ? </a:t>
            </a:r>
          </a:p>
          <a:p>
            <a:pPr marL="266700" lvl="1"/>
            <a:r>
              <a:rPr lang="fr-FR" sz="1200" dirty="0"/>
              <a:t>Les rubriques Formations et Vidéos répondront à toutes vos questions.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85750" y="990577"/>
            <a:ext cx="857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Retrouvez les réponses à toutes les questions les plus courantes des utilisateurs sur Lexis 360 sur </a:t>
            </a:r>
            <a:r>
              <a:rPr lang="fr-FR" sz="1600" dirty="0">
                <a:hlinkClick r:id="rId3"/>
              </a:rPr>
              <a:t>www.assistance.lexisnexis.fr</a:t>
            </a:r>
            <a:r>
              <a:rPr lang="fr-FR" sz="1600" dirty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25214" y="5305425"/>
            <a:ext cx="4286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Rendez-vous sur </a:t>
            </a:r>
            <a:r>
              <a:rPr lang="fr-FR" sz="1600" dirty="0">
                <a:hlinkClick r:id="rId3"/>
              </a:rPr>
              <a:t>www.assistance.lexisnexis.fr</a:t>
            </a:r>
            <a:r>
              <a:rPr lang="fr-FR" sz="1600" dirty="0"/>
              <a:t> et naviguez dans nos rubriques ou utilisez la recherche pour poser vos questions librement.</a:t>
            </a:r>
          </a:p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7077075" y="6489701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8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A50AB11-D50A-4CDE-BB31-39B072F96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66" y="94347"/>
            <a:ext cx="1534730" cy="7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9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19304</TotalTime>
  <Words>676</Words>
  <Application>Microsoft Office PowerPoint</Application>
  <PresentationFormat>Affichage à l'écran (4:3)</PresentationFormat>
  <Paragraphs>95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L’essentiel pour  optimiser vos recherches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Lexisnexis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L’essentiel pour optimiser vos recherches</dc:title>
  <dc:creator>Dellome, Daniella (LNG-PAR)</dc:creator>
  <cp:lastModifiedBy>Fischer, Murielle (LNG-PAR)</cp:lastModifiedBy>
  <cp:revision>70</cp:revision>
  <cp:lastPrinted>2018-11-30T14:17:01Z</cp:lastPrinted>
  <dcterms:created xsi:type="dcterms:W3CDTF">2018-11-29T09:45:05Z</dcterms:created>
  <dcterms:modified xsi:type="dcterms:W3CDTF">2020-06-11T15:01:17Z</dcterms:modified>
</cp:coreProperties>
</file>