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0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9144000" cy="6858000" type="screen4x3"/>
  <p:notesSz cx="6742113" cy="9872663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30F01"/>
    <a:srgbClr val="F82818"/>
    <a:srgbClr val="E51101"/>
    <a:srgbClr val="FE231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255" autoAdjust="0"/>
    <p:restoredTop sz="94660"/>
  </p:normalViewPr>
  <p:slideViewPr>
    <p:cSldViewPr snapToGrid="0">
      <p:cViewPr>
        <p:scale>
          <a:sx n="72" d="100"/>
          <a:sy n="72" d="100"/>
        </p:scale>
        <p:origin x="1338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21000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19525" y="0"/>
            <a:ext cx="2921000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FC564E6-A77A-4BDD-9EC1-118343E2B8E6}" type="datetimeFigureOut">
              <a:rPr lang="fr-FR" smtClean="0"/>
              <a:t>17/04/2020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149350" y="1233488"/>
            <a:ext cx="4443413" cy="33321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74688" y="4751388"/>
            <a:ext cx="5392737" cy="38877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9377363"/>
            <a:ext cx="2921000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19525" y="9377363"/>
            <a:ext cx="2921000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A28CC42-8582-4F12-88F4-A41DCBD2FA9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004757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Modifier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414D6D-9880-4F09-A620-D0F9EFD8DF86}" type="datetime1">
              <a:rPr lang="fr-FR" smtClean="0"/>
              <a:t>17/04/2020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FA9D53-83B4-465A-8831-24588C43F59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0354816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D0C991-CD05-4F04-87A4-E199E11D077D}" type="datetime1">
              <a:rPr lang="fr-FR" smtClean="0"/>
              <a:t>17/04/2020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FA9D53-83B4-465A-8831-24588C43F59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779234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F10546-4D8C-4666-810C-693F76836386}" type="datetime1">
              <a:rPr lang="fr-FR" smtClean="0"/>
              <a:t>17/04/2020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FA9D53-83B4-465A-8831-24588C43F59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295270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D7648D-A20C-4506-A9AF-2E4AAABF39BB}" type="datetime1">
              <a:rPr lang="fr-FR" smtClean="0"/>
              <a:t>17/04/2020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FA9D53-83B4-465A-8831-24588C43F59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524122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12E1CC-14A1-4D50-8B61-8C03AC65C49E}" type="datetime1">
              <a:rPr lang="fr-FR" smtClean="0"/>
              <a:t>17/04/2020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FA9D53-83B4-465A-8831-24588C43F59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866803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DD7CF6-19E8-4DB7-8C73-FBA62E27B069}" type="datetime1">
              <a:rPr lang="fr-FR" smtClean="0"/>
              <a:t>17/04/2020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FA9D53-83B4-465A-8831-24588C43F59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461275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A17DFD-9F7E-4136-AB72-29F59317BFD9}" type="datetime1">
              <a:rPr lang="fr-FR" smtClean="0"/>
              <a:t>17/04/2020</a:t>
            </a:fld>
            <a:endParaRPr lang="fr-F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FA9D53-83B4-465A-8831-24588C43F59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379734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848DC8-9185-4224-8035-FA707BFCE94B}" type="datetime1">
              <a:rPr lang="fr-FR" smtClean="0"/>
              <a:t>17/04/2020</a:t>
            </a:fld>
            <a:endParaRPr 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FA9D53-83B4-465A-8831-24588C43F59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153779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6A14D8-4E76-4552-93CC-5541CBCD3FBA}" type="datetime1">
              <a:rPr lang="fr-FR" smtClean="0"/>
              <a:t>17/04/2020</a:t>
            </a:fld>
            <a:endParaRPr lang="fr-F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FA9D53-83B4-465A-8831-24588C43F59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246542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544529-1DB8-4F8A-A2F3-DCF5AA1FD32D}" type="datetime1">
              <a:rPr lang="fr-FR" smtClean="0"/>
              <a:t>17/04/2020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FA9D53-83B4-465A-8831-24588C43F59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922373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BEF3D6-52CD-426B-92A6-5F47CF2DD9A5}" type="datetime1">
              <a:rPr lang="fr-FR" smtClean="0"/>
              <a:t>17/04/2020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FA9D53-83B4-465A-8831-24588C43F59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679159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760398-52B4-42FE-AEB7-57AEF8C98741}" type="datetime1">
              <a:rPr lang="fr-FR" smtClean="0"/>
              <a:t>17/04/2020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AFA9D53-83B4-465A-8831-24588C43F59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768192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1.png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www.assistance.lexisnexis.fr/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2295525" y="168727"/>
            <a:ext cx="6353175" cy="1064822"/>
          </a:xfrm>
          <a:solidFill>
            <a:srgbClr val="C30F01"/>
          </a:solidFill>
        </p:spPr>
        <p:txBody>
          <a:bodyPr>
            <a:normAutofit fontScale="90000"/>
          </a:bodyPr>
          <a:lstStyle/>
          <a:p>
            <a:r>
              <a:rPr lang="fr-FR" sz="4000" dirty="0">
                <a:solidFill>
                  <a:schemeClr val="bg1"/>
                </a:solidFill>
              </a:rPr>
              <a:t>L’essentiel pour </a:t>
            </a:r>
            <a:br>
              <a:rPr lang="fr-FR" sz="4000" dirty="0">
                <a:solidFill>
                  <a:schemeClr val="bg1"/>
                </a:solidFill>
              </a:rPr>
            </a:br>
            <a:r>
              <a:rPr lang="fr-FR" sz="4000" dirty="0">
                <a:solidFill>
                  <a:schemeClr val="bg1"/>
                </a:solidFill>
              </a:rPr>
              <a:t>optimiser vos recherches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282245" y="1374230"/>
            <a:ext cx="5607710" cy="682579"/>
          </a:xfrm>
        </p:spPr>
        <p:txBody>
          <a:bodyPr>
            <a:noAutofit/>
          </a:bodyPr>
          <a:lstStyle/>
          <a:p>
            <a:pPr algn="l"/>
            <a:r>
              <a:rPr lang="fr-FR" sz="2000" b="1" dirty="0">
                <a:solidFill>
                  <a:srgbClr val="C30F01"/>
                </a:solidFill>
              </a:rPr>
              <a:t>Comment accéder à vos contenus ?</a:t>
            </a:r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82819"/>
            <a:ext cx="1726158" cy="980053"/>
          </a:xfrm>
          <a:prstGeom prst="rect">
            <a:avLst/>
          </a:prstGeom>
        </p:spPr>
      </p:pic>
      <p:sp>
        <p:nvSpPr>
          <p:cNvPr id="10" name="ZoneTexte 9"/>
          <p:cNvSpPr txBox="1"/>
          <p:nvPr/>
        </p:nvSpPr>
        <p:spPr>
          <a:xfrm>
            <a:off x="5793951" y="1366167"/>
            <a:ext cx="522514" cy="461665"/>
          </a:xfrm>
          <a:prstGeom prst="rect">
            <a:avLst/>
          </a:prstGeom>
          <a:solidFill>
            <a:srgbClr val="C30F01"/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2400" b="1" dirty="0">
                <a:solidFill>
                  <a:schemeClr val="bg1"/>
                </a:solidFill>
              </a:rPr>
              <a:t>1</a:t>
            </a:r>
          </a:p>
        </p:txBody>
      </p:sp>
      <p:sp>
        <p:nvSpPr>
          <p:cNvPr id="12" name="ZoneTexte 11"/>
          <p:cNvSpPr txBox="1"/>
          <p:nvPr/>
        </p:nvSpPr>
        <p:spPr>
          <a:xfrm>
            <a:off x="271080" y="3277345"/>
            <a:ext cx="522514" cy="461665"/>
          </a:xfrm>
          <a:prstGeom prst="rect">
            <a:avLst/>
          </a:prstGeom>
          <a:solidFill>
            <a:srgbClr val="C30F01"/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2400" b="1" dirty="0">
                <a:solidFill>
                  <a:schemeClr val="bg1"/>
                </a:solidFill>
              </a:rPr>
              <a:t>1</a:t>
            </a:r>
          </a:p>
        </p:txBody>
      </p:sp>
      <p:sp>
        <p:nvSpPr>
          <p:cNvPr id="13" name="ZoneTexte 12"/>
          <p:cNvSpPr txBox="1"/>
          <p:nvPr/>
        </p:nvSpPr>
        <p:spPr>
          <a:xfrm>
            <a:off x="271080" y="2052664"/>
            <a:ext cx="249486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fr-FR" sz="1400" dirty="0">
                <a:solidFill>
                  <a:schemeClr val="accent1">
                    <a:lumMod val="50000"/>
                  </a:schemeClr>
                </a:solidFill>
              </a:rPr>
              <a:t>L’onglet </a:t>
            </a:r>
            <a:r>
              <a:rPr lang="fr-FR" sz="1400" i="1" dirty="0">
                <a:solidFill>
                  <a:schemeClr val="accent1">
                    <a:lumMod val="50000"/>
                  </a:schemeClr>
                </a:solidFill>
              </a:rPr>
              <a:t>Contenus</a:t>
            </a:r>
            <a:r>
              <a:rPr lang="fr-FR" sz="1400" dirty="0">
                <a:solidFill>
                  <a:schemeClr val="accent1">
                    <a:lumMod val="50000"/>
                  </a:schemeClr>
                </a:solidFill>
              </a:rPr>
              <a:t> vous permet de naviguer dans  les plans, tables et sommaires de nos contenus  </a:t>
            </a:r>
          </a:p>
        </p:txBody>
      </p:sp>
      <p:sp>
        <p:nvSpPr>
          <p:cNvPr id="14" name="ZoneTexte 13"/>
          <p:cNvSpPr txBox="1"/>
          <p:nvPr/>
        </p:nvSpPr>
        <p:spPr>
          <a:xfrm>
            <a:off x="999309" y="3287822"/>
            <a:ext cx="184815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dirty="0">
                <a:solidFill>
                  <a:schemeClr val="accent1">
                    <a:lumMod val="50000"/>
                  </a:schemeClr>
                </a:solidFill>
              </a:rPr>
              <a:t>Cliquez sur l’onglet </a:t>
            </a:r>
            <a:r>
              <a:rPr lang="fr-FR" sz="1400" i="1" dirty="0">
                <a:solidFill>
                  <a:schemeClr val="accent1">
                    <a:lumMod val="50000"/>
                  </a:schemeClr>
                </a:solidFill>
              </a:rPr>
              <a:t>Contenus</a:t>
            </a:r>
          </a:p>
        </p:txBody>
      </p:sp>
      <p:sp>
        <p:nvSpPr>
          <p:cNvPr id="15" name="ZoneTexte 14"/>
          <p:cNvSpPr txBox="1"/>
          <p:nvPr/>
        </p:nvSpPr>
        <p:spPr>
          <a:xfrm>
            <a:off x="297320" y="4306889"/>
            <a:ext cx="522514" cy="461665"/>
          </a:xfrm>
          <a:prstGeom prst="rect">
            <a:avLst/>
          </a:prstGeom>
          <a:solidFill>
            <a:srgbClr val="C30F01"/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2400" b="1" dirty="0">
                <a:solidFill>
                  <a:schemeClr val="bg1"/>
                </a:solidFill>
              </a:rPr>
              <a:t>2</a:t>
            </a:r>
          </a:p>
        </p:txBody>
      </p:sp>
      <p:sp>
        <p:nvSpPr>
          <p:cNvPr id="16" name="ZoneTexte 15"/>
          <p:cNvSpPr txBox="1"/>
          <p:nvPr/>
        </p:nvSpPr>
        <p:spPr>
          <a:xfrm>
            <a:off x="974698" y="4306889"/>
            <a:ext cx="184815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dirty="0">
                <a:solidFill>
                  <a:schemeClr val="accent1">
                    <a:lumMod val="50000"/>
                  </a:schemeClr>
                </a:solidFill>
              </a:rPr>
              <a:t>Choisissez votre contenu pour accéder aux plans</a:t>
            </a:r>
            <a:endParaRPr lang="fr-FR" sz="1400" i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7086600" y="6492875"/>
            <a:ext cx="2057400" cy="365125"/>
          </a:xfrm>
        </p:spPr>
        <p:txBody>
          <a:bodyPr/>
          <a:lstStyle/>
          <a:p>
            <a:fld id="{0AFA9D53-83B4-465A-8831-24588C43F596}" type="slidenum">
              <a:rPr lang="fr-FR" smtClean="0"/>
              <a:t>1</a:t>
            </a:fld>
            <a:endParaRPr lang="fr-FR" dirty="0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E7F8167C-EDBB-42B5-8B56-AE9A9AAFDF5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29243" y="1900719"/>
            <a:ext cx="6080732" cy="3486354"/>
          </a:xfrm>
          <a:prstGeom prst="rect">
            <a:avLst/>
          </a:prstGeom>
        </p:spPr>
      </p:pic>
      <p:sp>
        <p:nvSpPr>
          <p:cNvPr id="17" name="ZoneTexte 16">
            <a:extLst>
              <a:ext uri="{FF2B5EF4-FFF2-40B4-BE49-F238E27FC236}">
                <a16:creationId xmlns:a16="http://schemas.microsoft.com/office/drawing/2014/main" id="{BA1DA74F-3FC2-4822-BA48-6F0771C69406}"/>
              </a:ext>
            </a:extLst>
          </p:cNvPr>
          <p:cNvSpPr txBox="1"/>
          <p:nvPr/>
        </p:nvSpPr>
        <p:spPr>
          <a:xfrm>
            <a:off x="2765949" y="3890488"/>
            <a:ext cx="522514" cy="461665"/>
          </a:xfrm>
          <a:prstGeom prst="rect">
            <a:avLst/>
          </a:prstGeom>
          <a:solidFill>
            <a:srgbClr val="C30F01"/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2400" b="1" dirty="0">
                <a:solidFill>
                  <a:schemeClr val="bg1"/>
                </a:solidFill>
              </a:rPr>
              <a:t>2</a:t>
            </a: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27FCEF73-D272-40FA-ADFA-7AA977A029B2}"/>
              </a:ext>
            </a:extLst>
          </p:cNvPr>
          <p:cNvSpPr/>
          <p:nvPr/>
        </p:nvSpPr>
        <p:spPr>
          <a:xfrm>
            <a:off x="819833" y="5870713"/>
            <a:ext cx="7979609" cy="914400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3C876CBB-517D-453A-8435-F342F328B18A}"/>
              </a:ext>
            </a:extLst>
          </p:cNvPr>
          <p:cNvSpPr txBox="1"/>
          <p:nvPr/>
        </p:nvSpPr>
        <p:spPr>
          <a:xfrm>
            <a:off x="999308" y="5908470"/>
            <a:ext cx="764939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Pour information</a:t>
            </a:r>
            <a:r>
              <a:rPr lang="fr-FR" dirty="0">
                <a:solidFill>
                  <a:schemeClr val="accent5">
                    <a:lumMod val="50000"/>
                  </a:schemeClr>
                </a:solidFill>
              </a:rPr>
              <a:t>: Des modules de recherches sont désormais disponibles au niveau des encyclopédies, la jurisprudence, la législation et règlementation et les autres sources officielles . </a:t>
            </a:r>
          </a:p>
        </p:txBody>
      </p:sp>
      <p:cxnSp>
        <p:nvCxnSpPr>
          <p:cNvPr id="20" name="Connecteur droit 19">
            <a:extLst>
              <a:ext uri="{FF2B5EF4-FFF2-40B4-BE49-F238E27FC236}">
                <a16:creationId xmlns:a16="http://schemas.microsoft.com/office/drawing/2014/main" id="{7D1B6F6F-94E7-4920-BE61-726460847DA5}"/>
              </a:ext>
            </a:extLst>
          </p:cNvPr>
          <p:cNvCxnSpPr>
            <a:cxnSpLocks/>
          </p:cNvCxnSpPr>
          <p:nvPr/>
        </p:nvCxnSpPr>
        <p:spPr>
          <a:xfrm>
            <a:off x="6316465" y="4094922"/>
            <a:ext cx="1811187" cy="2639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Connecteur droit avec flèche 25">
            <a:extLst>
              <a:ext uri="{FF2B5EF4-FFF2-40B4-BE49-F238E27FC236}">
                <a16:creationId xmlns:a16="http://schemas.microsoft.com/office/drawing/2014/main" id="{D0CA5EDA-F43E-448C-8F4A-CB26475C5EC4}"/>
              </a:ext>
            </a:extLst>
          </p:cNvPr>
          <p:cNvCxnSpPr>
            <a:cxnSpLocks/>
          </p:cNvCxnSpPr>
          <p:nvPr/>
        </p:nvCxnSpPr>
        <p:spPr>
          <a:xfrm flipH="1">
            <a:off x="8115300" y="4121320"/>
            <a:ext cx="12352" cy="1676506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Ellipse 30">
            <a:extLst>
              <a:ext uri="{FF2B5EF4-FFF2-40B4-BE49-F238E27FC236}">
                <a16:creationId xmlns:a16="http://schemas.microsoft.com/office/drawing/2014/main" id="{C2632B16-ED04-4D26-8F7E-7887AD1498EE}"/>
              </a:ext>
            </a:extLst>
          </p:cNvPr>
          <p:cNvSpPr/>
          <p:nvPr/>
        </p:nvSpPr>
        <p:spPr>
          <a:xfrm>
            <a:off x="4768963" y="3429001"/>
            <a:ext cx="1547502" cy="960898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0886501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ZoneTexte 6"/>
          <p:cNvSpPr txBox="1"/>
          <p:nvPr/>
        </p:nvSpPr>
        <p:spPr>
          <a:xfrm>
            <a:off x="155191" y="611268"/>
            <a:ext cx="2434798" cy="15004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fr-FR" sz="1400" dirty="0">
                <a:solidFill>
                  <a:schemeClr val="accent1">
                    <a:lumMod val="50000"/>
                  </a:schemeClr>
                </a:solidFill>
              </a:rPr>
              <a:t>Dans les encyclopédies, vous pouvez dérouler le plan sur la gauche.</a:t>
            </a:r>
          </a:p>
          <a:p>
            <a:pPr algn="just"/>
            <a:endParaRPr lang="fr-FR" sz="1050" dirty="0">
              <a:solidFill>
                <a:schemeClr val="accent1">
                  <a:lumMod val="50000"/>
                </a:schemeClr>
              </a:solidFill>
            </a:endParaRPr>
          </a:p>
          <a:p>
            <a:pPr algn="just"/>
            <a:r>
              <a:rPr lang="fr-FR" sz="1300" dirty="0">
                <a:solidFill>
                  <a:schemeClr val="accent1">
                    <a:lumMod val="50000"/>
                  </a:schemeClr>
                </a:solidFill>
              </a:rPr>
              <a:t>Cliquez sur </a:t>
            </a:r>
            <a:r>
              <a:rPr lang="fr-FR" sz="1300" i="1" dirty="0">
                <a:solidFill>
                  <a:schemeClr val="accent1">
                    <a:lumMod val="50000"/>
                  </a:schemeClr>
                </a:solidFill>
              </a:rPr>
              <a:t>Elargir cette colonne </a:t>
            </a:r>
            <a:r>
              <a:rPr lang="fr-FR" sz="1300" dirty="0">
                <a:solidFill>
                  <a:schemeClr val="accent1">
                    <a:lumMod val="50000"/>
                  </a:schemeClr>
                </a:solidFill>
              </a:rPr>
              <a:t>pour une meilleure lisibilité du plan.</a:t>
            </a:r>
          </a:p>
        </p:txBody>
      </p:sp>
      <p:sp>
        <p:nvSpPr>
          <p:cNvPr id="15" name="Sous-titre 2"/>
          <p:cNvSpPr>
            <a:spLocks noGrp="1"/>
          </p:cNvSpPr>
          <p:nvPr>
            <p:ph type="subTitle" idx="1"/>
          </p:nvPr>
        </p:nvSpPr>
        <p:spPr>
          <a:xfrm>
            <a:off x="155191" y="4682614"/>
            <a:ext cx="8874509" cy="2088981"/>
          </a:xfrm>
          <a:ln w="19050">
            <a:solidFill>
              <a:srgbClr val="C30F01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r>
              <a:rPr lang="fr-FR" sz="2000" b="1" dirty="0">
                <a:solidFill>
                  <a:srgbClr val="C30F01"/>
                </a:solidFill>
              </a:rPr>
              <a:t>NOUVEAUX CONTENUS &amp; OUTILS PRATIQUES </a:t>
            </a:r>
          </a:p>
        </p:txBody>
      </p:sp>
      <p:sp>
        <p:nvSpPr>
          <p:cNvPr id="17" name="ZoneTexte 16"/>
          <p:cNvSpPr txBox="1"/>
          <p:nvPr/>
        </p:nvSpPr>
        <p:spPr>
          <a:xfrm>
            <a:off x="216967" y="5016054"/>
            <a:ext cx="2839420" cy="18312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solidFill>
                  <a:srgbClr val="C30F01"/>
                </a:solidFill>
              </a:rPr>
              <a:t>	Synthèses</a:t>
            </a:r>
          </a:p>
          <a:p>
            <a:pPr algn="ctr"/>
            <a:endParaRPr lang="fr-FR" sz="700" dirty="0">
              <a:solidFill>
                <a:srgbClr val="C30F01"/>
              </a:solidFill>
            </a:endParaRPr>
          </a:p>
          <a:p>
            <a:pPr algn="just"/>
            <a:r>
              <a:rPr lang="fr-FR" sz="1200" dirty="0">
                <a:solidFill>
                  <a:schemeClr val="accent1">
                    <a:lumMod val="50000"/>
                  </a:schemeClr>
                </a:solidFill>
              </a:rPr>
              <a:t>Les synthèses proposent une approche globale sur une matière, résumant et facilitant la navigation vers plusieurs fascicules.</a:t>
            </a:r>
          </a:p>
          <a:p>
            <a:pPr algn="just"/>
            <a:r>
              <a:rPr lang="fr-FR" sz="1200" u="sng" dirty="0">
                <a:solidFill>
                  <a:schemeClr val="accent1">
                    <a:lumMod val="50000"/>
                  </a:schemeClr>
                </a:solidFill>
              </a:rPr>
              <a:t>Comment y accéder</a:t>
            </a:r>
            <a:r>
              <a:rPr lang="fr-FR" sz="1200" i="1" dirty="0">
                <a:solidFill>
                  <a:schemeClr val="accent1">
                    <a:lumMod val="50000"/>
                  </a:schemeClr>
                </a:solidFill>
              </a:rPr>
              <a:t> ?</a:t>
            </a:r>
            <a:r>
              <a:rPr lang="fr-FR" sz="1200" dirty="0">
                <a:solidFill>
                  <a:schemeClr val="accent1">
                    <a:lumMod val="50000"/>
                  </a:schemeClr>
                </a:solidFill>
              </a:rPr>
              <a:t> Un raccourci </a:t>
            </a:r>
            <a:r>
              <a:rPr lang="fr-FR" sz="1200" i="1" dirty="0">
                <a:solidFill>
                  <a:schemeClr val="accent1">
                    <a:lumMod val="50000"/>
                  </a:schemeClr>
                </a:solidFill>
              </a:rPr>
              <a:t>Synthèses </a:t>
            </a:r>
            <a:r>
              <a:rPr lang="fr-FR" sz="1200" i="1" dirty="0" err="1">
                <a:solidFill>
                  <a:schemeClr val="accent1">
                    <a:lumMod val="50000"/>
                  </a:schemeClr>
                </a:solidFill>
              </a:rPr>
              <a:t>JurisClasseur</a:t>
            </a:r>
            <a:r>
              <a:rPr lang="fr-FR" sz="1200" dirty="0">
                <a:solidFill>
                  <a:schemeClr val="accent1">
                    <a:lumMod val="50000"/>
                  </a:schemeClr>
                </a:solidFill>
              </a:rPr>
              <a:t> est proposé en page d’accueil</a:t>
            </a:r>
          </a:p>
        </p:txBody>
      </p:sp>
      <p:pic>
        <p:nvPicPr>
          <p:cNvPr id="19" name="Image 1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0800000" flipV="1">
            <a:off x="3300923" y="4978495"/>
            <a:ext cx="330764" cy="369677"/>
          </a:xfrm>
          <a:prstGeom prst="rect">
            <a:avLst/>
          </a:prstGeom>
        </p:spPr>
      </p:pic>
      <p:sp>
        <p:nvSpPr>
          <p:cNvPr id="20" name="ZoneTexte 19"/>
          <p:cNvSpPr txBox="1"/>
          <p:nvPr/>
        </p:nvSpPr>
        <p:spPr>
          <a:xfrm>
            <a:off x="3245498" y="5004318"/>
            <a:ext cx="284834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solidFill>
                  <a:srgbClr val="C30F01"/>
                </a:solidFill>
              </a:rPr>
              <a:t>	Fiches pratiques</a:t>
            </a:r>
          </a:p>
          <a:p>
            <a:pPr algn="ctr"/>
            <a:endParaRPr lang="fr-FR" sz="500" dirty="0">
              <a:solidFill>
                <a:srgbClr val="C30F01"/>
              </a:solidFill>
            </a:endParaRPr>
          </a:p>
          <a:p>
            <a:pPr algn="just"/>
            <a:r>
              <a:rPr lang="fr-FR" sz="1200" dirty="0">
                <a:solidFill>
                  <a:schemeClr val="accent1">
                    <a:lumMod val="50000"/>
                  </a:schemeClr>
                </a:solidFill>
              </a:rPr>
              <a:t>Fiches synthétiques rédigées par des praticiens, elles permettent de disposer rapidement d’un mode d’emploi sur un </a:t>
            </a:r>
            <a:r>
              <a:rPr lang="fr-FR" sz="1200" dirty="0" err="1">
                <a:solidFill>
                  <a:schemeClr val="accent1">
                    <a:lumMod val="50000"/>
                  </a:schemeClr>
                </a:solidFill>
              </a:rPr>
              <a:t>process</a:t>
            </a:r>
            <a:r>
              <a:rPr lang="fr-FR" sz="1200" dirty="0">
                <a:solidFill>
                  <a:schemeClr val="accent1">
                    <a:lumMod val="50000"/>
                  </a:schemeClr>
                </a:solidFill>
              </a:rPr>
              <a:t> métier.</a:t>
            </a:r>
          </a:p>
          <a:p>
            <a:pPr algn="just"/>
            <a:r>
              <a:rPr lang="fr-FR" sz="1200" u="sng" dirty="0">
                <a:solidFill>
                  <a:schemeClr val="accent1">
                    <a:lumMod val="50000"/>
                  </a:schemeClr>
                </a:solidFill>
              </a:rPr>
              <a:t>Comment y accéder</a:t>
            </a:r>
            <a:r>
              <a:rPr lang="fr-FR" sz="1200" i="1" dirty="0">
                <a:solidFill>
                  <a:schemeClr val="accent1">
                    <a:lumMod val="50000"/>
                  </a:schemeClr>
                </a:solidFill>
              </a:rPr>
              <a:t> ?</a:t>
            </a:r>
            <a:r>
              <a:rPr lang="fr-FR" sz="1200" dirty="0">
                <a:solidFill>
                  <a:schemeClr val="accent1">
                    <a:lumMod val="50000"/>
                  </a:schemeClr>
                </a:solidFill>
              </a:rPr>
              <a:t> Un raccourci </a:t>
            </a:r>
            <a:r>
              <a:rPr lang="fr-FR" sz="1200" i="1" dirty="0">
                <a:solidFill>
                  <a:schemeClr val="accent1">
                    <a:lumMod val="50000"/>
                  </a:schemeClr>
                </a:solidFill>
              </a:rPr>
              <a:t>Fiches pratiques</a:t>
            </a:r>
            <a:r>
              <a:rPr lang="fr-FR" sz="1200" dirty="0">
                <a:solidFill>
                  <a:schemeClr val="accent1">
                    <a:lumMod val="50000"/>
                  </a:schemeClr>
                </a:solidFill>
              </a:rPr>
              <a:t> est proposé en page d’accueil</a:t>
            </a:r>
          </a:p>
        </p:txBody>
      </p:sp>
      <p:pic>
        <p:nvPicPr>
          <p:cNvPr id="21" name="Image 2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2512" y="4991761"/>
            <a:ext cx="362906" cy="393707"/>
          </a:xfrm>
          <a:prstGeom prst="rect">
            <a:avLst/>
          </a:prstGeom>
        </p:spPr>
      </p:pic>
      <p:pic>
        <p:nvPicPr>
          <p:cNvPr id="2" name="Imag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11734" y="4999477"/>
            <a:ext cx="339579" cy="348695"/>
          </a:xfrm>
          <a:prstGeom prst="rect">
            <a:avLst/>
          </a:prstGeom>
        </p:spPr>
      </p:pic>
      <p:sp>
        <p:nvSpPr>
          <p:cNvPr id="18" name="ZoneTexte 17"/>
          <p:cNvSpPr txBox="1"/>
          <p:nvPr/>
        </p:nvSpPr>
        <p:spPr>
          <a:xfrm>
            <a:off x="6257193" y="4992422"/>
            <a:ext cx="2609155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solidFill>
                  <a:srgbClr val="C30F01"/>
                </a:solidFill>
              </a:rPr>
              <a:t>	Modèles d’actes</a:t>
            </a:r>
          </a:p>
          <a:p>
            <a:pPr algn="ctr"/>
            <a:endParaRPr lang="fr-FR" sz="500" dirty="0">
              <a:solidFill>
                <a:srgbClr val="C30F01"/>
              </a:solidFill>
            </a:endParaRPr>
          </a:p>
          <a:p>
            <a:pPr algn="just"/>
            <a:r>
              <a:rPr lang="fr-FR" sz="1200" dirty="0">
                <a:solidFill>
                  <a:schemeClr val="accent1">
                    <a:lumMod val="50000"/>
                  </a:schemeClr>
                </a:solidFill>
              </a:rPr>
              <a:t>Modèles d’actes et de contrats rédigés et mis à jour par des praticiens.</a:t>
            </a:r>
          </a:p>
          <a:p>
            <a:pPr algn="just"/>
            <a:r>
              <a:rPr lang="fr-FR" sz="1200" u="sng" dirty="0">
                <a:solidFill>
                  <a:schemeClr val="accent1">
                    <a:lumMod val="50000"/>
                  </a:schemeClr>
                </a:solidFill>
              </a:rPr>
              <a:t>Comment y accéder</a:t>
            </a:r>
            <a:r>
              <a:rPr lang="fr-FR" sz="1200" i="1" dirty="0">
                <a:solidFill>
                  <a:schemeClr val="accent1">
                    <a:lumMod val="50000"/>
                  </a:schemeClr>
                </a:solidFill>
              </a:rPr>
              <a:t> ?</a:t>
            </a:r>
            <a:r>
              <a:rPr lang="fr-FR" sz="1200" dirty="0">
                <a:solidFill>
                  <a:schemeClr val="accent1">
                    <a:lumMod val="50000"/>
                  </a:schemeClr>
                </a:solidFill>
              </a:rPr>
              <a:t> Un raccourci </a:t>
            </a:r>
            <a:r>
              <a:rPr lang="fr-FR" sz="1200" i="1" dirty="0">
                <a:solidFill>
                  <a:schemeClr val="accent1">
                    <a:lumMod val="50000"/>
                  </a:schemeClr>
                </a:solidFill>
              </a:rPr>
              <a:t>Modèles d’acte</a:t>
            </a:r>
            <a:r>
              <a:rPr lang="fr-FR" sz="1200" dirty="0">
                <a:solidFill>
                  <a:schemeClr val="accent1">
                    <a:lumMod val="50000"/>
                  </a:schemeClr>
                </a:solidFill>
              </a:rPr>
              <a:t> est proposé en page d’accueil</a:t>
            </a:r>
          </a:p>
        </p:txBody>
      </p:sp>
      <p:pic>
        <p:nvPicPr>
          <p:cNvPr id="22" name="Image 2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5191" y="56714"/>
            <a:ext cx="743115" cy="421915"/>
          </a:xfrm>
          <a:prstGeom prst="rect">
            <a:avLst/>
          </a:prstGeom>
        </p:spPr>
      </p:pic>
      <p:sp>
        <p:nvSpPr>
          <p:cNvPr id="12" name="Espace réservé du numéro de diapositive 11"/>
          <p:cNvSpPr>
            <a:spLocks noGrp="1"/>
          </p:cNvSpPr>
          <p:nvPr>
            <p:ph type="sldNum" sz="quarter" idx="12"/>
          </p:nvPr>
        </p:nvSpPr>
        <p:spPr>
          <a:xfrm>
            <a:off x="6972300" y="6406470"/>
            <a:ext cx="2057400" cy="365125"/>
          </a:xfrm>
        </p:spPr>
        <p:txBody>
          <a:bodyPr/>
          <a:lstStyle/>
          <a:p>
            <a:fld id="{0AFA9D53-83B4-465A-8831-24588C43F596}" type="slidenum">
              <a:rPr lang="fr-FR" smtClean="0"/>
              <a:t>2</a:t>
            </a:fld>
            <a:endParaRPr lang="fr-FR" dirty="0"/>
          </a:p>
        </p:txBody>
      </p:sp>
      <p:sp>
        <p:nvSpPr>
          <p:cNvPr id="25" name="ZoneTexte 24">
            <a:extLst>
              <a:ext uri="{FF2B5EF4-FFF2-40B4-BE49-F238E27FC236}">
                <a16:creationId xmlns:a16="http://schemas.microsoft.com/office/drawing/2014/main" id="{B220E5A2-9D21-40AD-B612-34664220E374}"/>
              </a:ext>
            </a:extLst>
          </p:cNvPr>
          <p:cNvSpPr txBox="1"/>
          <p:nvPr/>
        </p:nvSpPr>
        <p:spPr>
          <a:xfrm>
            <a:off x="7181550" y="148919"/>
            <a:ext cx="184815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dirty="0">
                <a:solidFill>
                  <a:schemeClr val="accent1">
                    <a:lumMod val="50000"/>
                  </a:schemeClr>
                </a:solidFill>
              </a:rPr>
              <a:t>La recherche de mots clés dans le plan est possible !</a:t>
            </a:r>
            <a:endParaRPr lang="fr-FR" sz="1400" i="1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ADB34997-381A-414C-B3D0-51E8DCB1D7D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717826" y="1033430"/>
            <a:ext cx="5843078" cy="3285097"/>
          </a:xfrm>
          <a:prstGeom prst="rect">
            <a:avLst/>
          </a:prstGeom>
        </p:spPr>
      </p:pic>
      <p:sp>
        <p:nvSpPr>
          <p:cNvPr id="26" name="ZoneTexte 25">
            <a:extLst>
              <a:ext uri="{FF2B5EF4-FFF2-40B4-BE49-F238E27FC236}">
                <a16:creationId xmlns:a16="http://schemas.microsoft.com/office/drawing/2014/main" id="{FF690F95-DC93-4892-BD5C-3BDC4B876B1D}"/>
              </a:ext>
            </a:extLst>
          </p:cNvPr>
          <p:cNvSpPr txBox="1"/>
          <p:nvPr/>
        </p:nvSpPr>
        <p:spPr>
          <a:xfrm>
            <a:off x="1372590" y="2475766"/>
            <a:ext cx="184815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dirty="0">
                <a:solidFill>
                  <a:schemeClr val="accent1">
                    <a:lumMod val="50000"/>
                  </a:schemeClr>
                </a:solidFill>
              </a:rPr>
              <a:t>Les fascicules se déplient en cliquant sur les titres</a:t>
            </a:r>
            <a:endParaRPr lang="fr-FR" sz="1400" i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2766DAC9-C5CC-4CA3-BAC9-FA105DDE8DEA}"/>
              </a:ext>
            </a:extLst>
          </p:cNvPr>
          <p:cNvSpPr/>
          <p:nvPr/>
        </p:nvSpPr>
        <p:spPr>
          <a:xfrm>
            <a:off x="1232452" y="2401240"/>
            <a:ext cx="2199861" cy="1027760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13" name="Connecteur droit avec flèche 12">
            <a:extLst>
              <a:ext uri="{FF2B5EF4-FFF2-40B4-BE49-F238E27FC236}">
                <a16:creationId xmlns:a16="http://schemas.microsoft.com/office/drawing/2014/main" id="{E42B9756-266B-4018-8604-3BE0F1A1D564}"/>
              </a:ext>
            </a:extLst>
          </p:cNvPr>
          <p:cNvCxnSpPr>
            <a:cxnSpLocks/>
          </p:cNvCxnSpPr>
          <p:nvPr/>
        </p:nvCxnSpPr>
        <p:spPr>
          <a:xfrm>
            <a:off x="3432313" y="3093150"/>
            <a:ext cx="927652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Rectangle : coins arrondis 27">
            <a:extLst>
              <a:ext uri="{FF2B5EF4-FFF2-40B4-BE49-F238E27FC236}">
                <a16:creationId xmlns:a16="http://schemas.microsoft.com/office/drawing/2014/main" id="{566BC653-1C43-4FAB-97D9-DD6DD0F4E144}"/>
              </a:ext>
            </a:extLst>
          </p:cNvPr>
          <p:cNvSpPr/>
          <p:nvPr/>
        </p:nvSpPr>
        <p:spPr>
          <a:xfrm>
            <a:off x="7076661" y="56714"/>
            <a:ext cx="1953039" cy="900986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30" name="Connecteur droit avec flèche 29">
            <a:extLst>
              <a:ext uri="{FF2B5EF4-FFF2-40B4-BE49-F238E27FC236}">
                <a16:creationId xmlns:a16="http://schemas.microsoft.com/office/drawing/2014/main" id="{79AB20B6-3271-4424-826D-C52EE47682EE}"/>
              </a:ext>
            </a:extLst>
          </p:cNvPr>
          <p:cNvCxnSpPr>
            <a:cxnSpLocks/>
          </p:cNvCxnSpPr>
          <p:nvPr/>
        </p:nvCxnSpPr>
        <p:spPr>
          <a:xfrm flipH="1">
            <a:off x="8415130" y="1004377"/>
            <a:ext cx="273611" cy="824423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558622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ous-titre 2"/>
          <p:cNvSpPr>
            <a:spLocks noGrp="1"/>
          </p:cNvSpPr>
          <p:nvPr>
            <p:ph type="subTitle" idx="1"/>
          </p:nvPr>
        </p:nvSpPr>
        <p:spPr>
          <a:xfrm>
            <a:off x="1231518" y="205207"/>
            <a:ext cx="6557404" cy="372511"/>
          </a:xfrm>
        </p:spPr>
        <p:txBody>
          <a:bodyPr>
            <a:noAutofit/>
          </a:bodyPr>
          <a:lstStyle/>
          <a:p>
            <a:pPr algn="l"/>
            <a:r>
              <a:rPr lang="fr-FR" sz="2000" b="1" dirty="0">
                <a:solidFill>
                  <a:srgbClr val="C30F01"/>
                </a:solidFill>
              </a:rPr>
              <a:t>Comment rechercher par mots clé ?</a:t>
            </a:r>
          </a:p>
        </p:txBody>
      </p:sp>
      <p:sp>
        <p:nvSpPr>
          <p:cNvPr id="10" name="ZoneTexte 9"/>
          <p:cNvSpPr txBox="1"/>
          <p:nvPr/>
        </p:nvSpPr>
        <p:spPr>
          <a:xfrm>
            <a:off x="285750" y="2612086"/>
            <a:ext cx="859155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dirty="0">
                <a:solidFill>
                  <a:schemeClr val="accent1">
                    <a:lumMod val="50000"/>
                  </a:schemeClr>
                </a:solidFill>
              </a:rPr>
              <a:t>La recherche Lexis 360 vous permet de rechercher sur l’ensemble de nos contenus ….</a:t>
            </a:r>
          </a:p>
        </p:txBody>
      </p:sp>
      <p:pic>
        <p:nvPicPr>
          <p:cNvPr id="16" name="Image 1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9187" y="155803"/>
            <a:ext cx="743115" cy="421915"/>
          </a:xfrm>
          <a:prstGeom prst="rect">
            <a:avLst/>
          </a:prstGeom>
        </p:spPr>
      </p:pic>
      <p:pic>
        <p:nvPicPr>
          <p:cNvPr id="17" name="Image 1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0050" y="848728"/>
            <a:ext cx="8372742" cy="1593376"/>
          </a:xfrm>
          <a:prstGeom prst="rect">
            <a:avLst/>
          </a:prstGeom>
        </p:spPr>
      </p:pic>
      <p:sp>
        <p:nvSpPr>
          <p:cNvPr id="18" name="Ellipse 17"/>
          <p:cNvSpPr/>
          <p:nvPr/>
        </p:nvSpPr>
        <p:spPr>
          <a:xfrm>
            <a:off x="809298" y="1930590"/>
            <a:ext cx="1783801" cy="448018"/>
          </a:xfrm>
          <a:prstGeom prst="ellipse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0" name="ZoneTexte 19"/>
          <p:cNvSpPr txBox="1"/>
          <p:nvPr/>
        </p:nvSpPr>
        <p:spPr>
          <a:xfrm>
            <a:off x="4581525" y="3398437"/>
            <a:ext cx="3974073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fr-FR" sz="1600" dirty="0">
                <a:solidFill>
                  <a:schemeClr val="accent1">
                    <a:lumMod val="50000"/>
                  </a:schemeClr>
                </a:solidFill>
              </a:rPr>
              <a:t>…. Ou de cibler les fonds sur lesquels lancer votre recherche : déroulez le menu pour sélectionner rapidement un ou plusieurs types de contenus </a:t>
            </a:r>
          </a:p>
        </p:txBody>
      </p:sp>
      <p:grpSp>
        <p:nvGrpSpPr>
          <p:cNvPr id="29" name="Groupe 28"/>
          <p:cNvGrpSpPr/>
          <p:nvPr/>
        </p:nvGrpSpPr>
        <p:grpSpPr>
          <a:xfrm>
            <a:off x="189187" y="3120622"/>
            <a:ext cx="3921255" cy="3266747"/>
            <a:chOff x="189187" y="3120622"/>
            <a:chExt cx="3921255" cy="3266747"/>
          </a:xfrm>
        </p:grpSpPr>
        <p:pic>
          <p:nvPicPr>
            <p:cNvPr id="19" name="Image 18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89187" y="3120622"/>
              <a:ext cx="3921255" cy="3266747"/>
            </a:xfrm>
            <a:prstGeom prst="rect">
              <a:avLst/>
            </a:prstGeom>
          </p:spPr>
        </p:pic>
        <p:sp>
          <p:nvSpPr>
            <p:cNvPr id="21" name="Ellipse 20"/>
            <p:cNvSpPr/>
            <p:nvPr/>
          </p:nvSpPr>
          <p:spPr>
            <a:xfrm>
              <a:off x="646389" y="4150941"/>
              <a:ext cx="1072054" cy="262035"/>
            </a:xfrm>
            <a:prstGeom prst="ellipse">
              <a:avLst/>
            </a:prstGeom>
            <a:noFill/>
            <a:ln w="28575"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22" name="Ellipse 21"/>
            <p:cNvSpPr/>
            <p:nvPr/>
          </p:nvSpPr>
          <p:spPr>
            <a:xfrm>
              <a:off x="809298" y="5416211"/>
              <a:ext cx="746236" cy="287248"/>
            </a:xfrm>
            <a:prstGeom prst="ellipse">
              <a:avLst/>
            </a:prstGeom>
            <a:noFill/>
            <a:ln w="3175"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23" name="Ellipse 22"/>
            <p:cNvSpPr/>
            <p:nvPr/>
          </p:nvSpPr>
          <p:spPr>
            <a:xfrm>
              <a:off x="2375337" y="5015786"/>
              <a:ext cx="1034613" cy="194389"/>
            </a:xfrm>
            <a:prstGeom prst="ellipse">
              <a:avLst/>
            </a:prstGeom>
            <a:noFill/>
            <a:ln w="3175"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24" name="Ellipse 23"/>
            <p:cNvSpPr/>
            <p:nvPr/>
          </p:nvSpPr>
          <p:spPr>
            <a:xfrm>
              <a:off x="2295524" y="5453793"/>
              <a:ext cx="672989" cy="385032"/>
            </a:xfrm>
            <a:prstGeom prst="ellipse">
              <a:avLst/>
            </a:prstGeom>
            <a:noFill/>
            <a:ln w="3175"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sp>
        <p:nvSpPr>
          <p:cNvPr id="28" name="ZoneTexte 27"/>
          <p:cNvSpPr txBox="1"/>
          <p:nvPr/>
        </p:nvSpPr>
        <p:spPr>
          <a:xfrm>
            <a:off x="4582514" y="5015786"/>
            <a:ext cx="383758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fr-FR" sz="1600" dirty="0">
                <a:solidFill>
                  <a:schemeClr val="accent1">
                    <a:lumMod val="50000"/>
                  </a:schemeClr>
                </a:solidFill>
              </a:rPr>
              <a:t>Déroulez le menu pour sélectionner rapidement un ou plusieurs types de contenus, puis cliquez sur </a:t>
            </a:r>
            <a:r>
              <a:rPr lang="fr-FR" sz="1600" i="1" dirty="0">
                <a:solidFill>
                  <a:schemeClr val="accent1">
                    <a:lumMod val="50000"/>
                  </a:schemeClr>
                </a:solidFill>
              </a:rPr>
              <a:t>Appliquer</a:t>
            </a:r>
          </a:p>
        </p:txBody>
      </p:sp>
      <p:sp>
        <p:nvSpPr>
          <p:cNvPr id="31" name="Espace réservé du numéro de diapositive 30"/>
          <p:cNvSpPr>
            <a:spLocks noGrp="1"/>
          </p:cNvSpPr>
          <p:nvPr>
            <p:ph type="sldNum" sz="quarter" idx="12"/>
          </p:nvPr>
        </p:nvSpPr>
        <p:spPr>
          <a:xfrm>
            <a:off x="7086600" y="6492875"/>
            <a:ext cx="2057400" cy="365125"/>
          </a:xfrm>
        </p:spPr>
        <p:txBody>
          <a:bodyPr/>
          <a:lstStyle/>
          <a:p>
            <a:fld id="{0AFA9D53-83B4-465A-8831-24588C43F596}" type="slidenum">
              <a:rPr lang="fr-FR" smtClean="0"/>
              <a:t>3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5634561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6141" y="25202"/>
            <a:ext cx="743115" cy="421915"/>
          </a:xfrm>
          <a:prstGeom prst="rect">
            <a:avLst/>
          </a:prstGeom>
        </p:spPr>
      </p:pic>
      <p:sp>
        <p:nvSpPr>
          <p:cNvPr id="10" name="ZoneTexte 9"/>
          <p:cNvSpPr txBox="1"/>
          <p:nvPr/>
        </p:nvSpPr>
        <p:spPr>
          <a:xfrm>
            <a:off x="424408" y="620459"/>
            <a:ext cx="3004269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fr-FR" sz="1400" dirty="0">
                <a:solidFill>
                  <a:schemeClr val="accent1">
                    <a:lumMod val="50000"/>
                  </a:schemeClr>
                </a:solidFill>
              </a:rPr>
              <a:t>L’ordre d’affichage des résultats est tri par défaut par pertinence,  calculée en fonction</a:t>
            </a:r>
          </a:p>
          <a:p>
            <a:pPr marL="285750" indent="-285750" algn="just">
              <a:buFontTx/>
              <a:buChar char="-"/>
            </a:pPr>
            <a:r>
              <a:rPr lang="fr-FR" sz="1400" dirty="0">
                <a:solidFill>
                  <a:schemeClr val="accent1">
                    <a:lumMod val="50000"/>
                  </a:schemeClr>
                </a:solidFill>
              </a:rPr>
              <a:t>du nombre d’occurrence des mots clé trouvés dans le document</a:t>
            </a:r>
          </a:p>
          <a:p>
            <a:pPr marL="285750" indent="-285750" algn="just">
              <a:buFontTx/>
              <a:buChar char="-"/>
            </a:pPr>
            <a:r>
              <a:rPr lang="fr-FR" sz="1400" dirty="0">
                <a:solidFill>
                  <a:schemeClr val="accent1">
                    <a:lumMod val="50000"/>
                  </a:schemeClr>
                </a:solidFill>
              </a:rPr>
              <a:t>de la proximité entre les mots clé</a:t>
            </a:r>
          </a:p>
          <a:p>
            <a:pPr marL="285750" indent="-285750" algn="just">
              <a:buFontTx/>
              <a:buChar char="-"/>
            </a:pPr>
            <a:r>
              <a:rPr lang="fr-FR" sz="1400" dirty="0">
                <a:solidFill>
                  <a:schemeClr val="accent1">
                    <a:lumMod val="50000"/>
                  </a:schemeClr>
                </a:solidFill>
              </a:rPr>
              <a:t> l’emplacement des mots clé au sein du document</a:t>
            </a:r>
          </a:p>
        </p:txBody>
      </p:sp>
      <p:sp>
        <p:nvSpPr>
          <p:cNvPr id="12" name="ZoneTexte 11"/>
          <p:cNvSpPr txBox="1"/>
          <p:nvPr/>
        </p:nvSpPr>
        <p:spPr>
          <a:xfrm>
            <a:off x="484460" y="2455508"/>
            <a:ext cx="2829456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fr-FR" sz="1400" dirty="0">
                <a:solidFill>
                  <a:schemeClr val="accent1">
                    <a:lumMod val="50000"/>
                  </a:schemeClr>
                </a:solidFill>
              </a:rPr>
              <a:t>Vous pouvez filtrer vos résultats par date : </a:t>
            </a:r>
          </a:p>
          <a:p>
            <a:pPr algn="just"/>
            <a:r>
              <a:rPr lang="fr-FR" sz="1400" dirty="0">
                <a:solidFill>
                  <a:schemeClr val="accent1">
                    <a:lumMod val="50000"/>
                  </a:schemeClr>
                </a:solidFill>
              </a:rPr>
              <a:t>conservez ainsi le classement par pertinence sur une période plus restreinte</a:t>
            </a:r>
            <a:endParaRPr lang="fr-FR" sz="1400" i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14" name="ZoneTexte 13"/>
          <p:cNvSpPr txBox="1"/>
          <p:nvPr/>
        </p:nvSpPr>
        <p:spPr>
          <a:xfrm>
            <a:off x="473877" y="3721366"/>
            <a:ext cx="2818684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fr-FR" sz="1400" dirty="0">
                <a:solidFill>
                  <a:schemeClr val="accent1">
                    <a:lumMod val="50000"/>
                  </a:schemeClr>
                </a:solidFill>
              </a:rPr>
              <a:t>Vous pouvez filtrer vos résultats par source : </a:t>
            </a:r>
          </a:p>
          <a:p>
            <a:pPr algn="just"/>
            <a:r>
              <a:rPr lang="fr-FR" sz="1400" dirty="0">
                <a:solidFill>
                  <a:schemeClr val="accent1">
                    <a:lumMod val="50000"/>
                  </a:schemeClr>
                </a:solidFill>
              </a:rPr>
              <a:t>filtrez par exemple sur les revues, par exemple, pour consulter l’actualité sur le thème recherché   </a:t>
            </a:r>
            <a:endParaRPr lang="fr-FR" sz="1400" i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15" name="ZoneTexte 14"/>
          <p:cNvSpPr txBox="1"/>
          <p:nvPr/>
        </p:nvSpPr>
        <p:spPr>
          <a:xfrm>
            <a:off x="164074" y="4923367"/>
            <a:ext cx="8627501" cy="1723549"/>
          </a:xfrm>
          <a:prstGeom prst="rect">
            <a:avLst/>
          </a:prstGeom>
          <a:noFill/>
          <a:ln w="3175">
            <a:solidFill>
              <a:srgbClr val="C30F0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FR" b="1" dirty="0">
                <a:solidFill>
                  <a:srgbClr val="C00000"/>
                </a:solidFill>
              </a:rPr>
              <a:t>OPTIMISEZ VOTRE RECHERCHE</a:t>
            </a:r>
          </a:p>
          <a:p>
            <a:r>
              <a:rPr lang="fr-FR" b="1" dirty="0">
                <a:solidFill>
                  <a:srgbClr val="C30F01"/>
                </a:solidFill>
              </a:rPr>
              <a:t> ET     </a:t>
            </a:r>
            <a:r>
              <a:rPr lang="fr-FR" sz="1400" dirty="0">
                <a:solidFill>
                  <a:srgbClr val="002060"/>
                </a:solidFill>
              </a:rPr>
              <a:t>Utilisez le ET  entre les mots et en majuscules pour les ajouts</a:t>
            </a:r>
            <a:endParaRPr lang="fr-FR" sz="1400" dirty="0"/>
          </a:p>
          <a:p>
            <a:pPr marL="540000" lvl="1"/>
            <a:r>
              <a:rPr lang="fr-FR" sz="1400" dirty="0">
                <a:solidFill>
                  <a:srgbClr val="002060"/>
                </a:solidFill>
              </a:rPr>
              <a:t>Utilisez le OU entre deux mots et en majuscules pour recherche l’un ou l’autre des mots</a:t>
            </a:r>
          </a:p>
          <a:p>
            <a:pPr lvl="1"/>
            <a:endParaRPr lang="fr-FR" sz="1400" dirty="0">
              <a:solidFill>
                <a:srgbClr val="002060"/>
              </a:solidFill>
            </a:endParaRPr>
          </a:p>
          <a:p>
            <a:pPr marL="540000" lvl="1"/>
            <a:r>
              <a:rPr lang="fr-FR" sz="1400" dirty="0">
                <a:solidFill>
                  <a:srgbClr val="002060"/>
                </a:solidFill>
              </a:rPr>
              <a:t>Utilisez les guillemets pour rechercher une expression exacte</a:t>
            </a:r>
          </a:p>
          <a:p>
            <a:pPr lvl="1"/>
            <a:endParaRPr lang="fr-FR" sz="1400" dirty="0">
              <a:solidFill>
                <a:srgbClr val="002060"/>
              </a:solidFill>
            </a:endParaRPr>
          </a:p>
          <a:p>
            <a:pPr marL="540000" lvl="1"/>
            <a:r>
              <a:rPr lang="fr-FR" sz="1400" dirty="0">
                <a:solidFill>
                  <a:srgbClr val="002060"/>
                </a:solidFill>
              </a:rPr>
              <a:t>Utilisez le SAUF en fin de requête et en majuscule pour exclure le dernier mot clé des documents recherchés</a:t>
            </a:r>
            <a:endParaRPr lang="fr-FR" sz="1400" dirty="0"/>
          </a:p>
        </p:txBody>
      </p:sp>
      <p:sp>
        <p:nvSpPr>
          <p:cNvPr id="16" name="ZoneTexte 15"/>
          <p:cNvSpPr txBox="1"/>
          <p:nvPr/>
        </p:nvSpPr>
        <p:spPr>
          <a:xfrm>
            <a:off x="204815" y="5419736"/>
            <a:ext cx="5381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>
                <a:solidFill>
                  <a:srgbClr val="C30F01"/>
                </a:solidFill>
              </a:rPr>
              <a:t>OU</a:t>
            </a:r>
          </a:p>
        </p:txBody>
      </p:sp>
      <p:sp>
        <p:nvSpPr>
          <p:cNvPr id="17" name="ZoneTexte 16"/>
          <p:cNvSpPr txBox="1"/>
          <p:nvPr/>
        </p:nvSpPr>
        <p:spPr>
          <a:xfrm>
            <a:off x="236541" y="5848660"/>
            <a:ext cx="5381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>
                <a:solidFill>
                  <a:srgbClr val="C30F01"/>
                </a:solidFill>
              </a:rPr>
              <a:t>«  »</a:t>
            </a:r>
          </a:p>
        </p:txBody>
      </p:sp>
      <p:sp>
        <p:nvSpPr>
          <p:cNvPr id="18" name="ZoneTexte 17"/>
          <p:cNvSpPr txBox="1"/>
          <p:nvPr/>
        </p:nvSpPr>
        <p:spPr>
          <a:xfrm>
            <a:off x="192724" y="6296979"/>
            <a:ext cx="64062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b="1" dirty="0">
                <a:solidFill>
                  <a:srgbClr val="C30F01"/>
                </a:solidFill>
              </a:rPr>
              <a:t>SAUF</a:t>
            </a:r>
            <a:endParaRPr lang="fr-FR" sz="1200" b="1" dirty="0">
              <a:solidFill>
                <a:srgbClr val="C30F01"/>
              </a:solidFill>
            </a:endParaRPr>
          </a:p>
        </p:txBody>
      </p:sp>
      <p:sp>
        <p:nvSpPr>
          <p:cNvPr id="19" name="ZoneTexte 18"/>
          <p:cNvSpPr txBox="1"/>
          <p:nvPr/>
        </p:nvSpPr>
        <p:spPr>
          <a:xfrm>
            <a:off x="132584" y="635709"/>
            <a:ext cx="297642" cy="307777"/>
          </a:xfrm>
          <a:prstGeom prst="rect">
            <a:avLst/>
          </a:prstGeom>
          <a:solidFill>
            <a:srgbClr val="C30F01"/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1400" b="1" dirty="0">
                <a:solidFill>
                  <a:schemeClr val="bg1"/>
                </a:solidFill>
              </a:rPr>
              <a:t>1</a:t>
            </a:r>
          </a:p>
        </p:txBody>
      </p:sp>
      <p:sp>
        <p:nvSpPr>
          <p:cNvPr id="20" name="ZoneTexte 19"/>
          <p:cNvSpPr txBox="1"/>
          <p:nvPr/>
        </p:nvSpPr>
        <p:spPr>
          <a:xfrm>
            <a:off x="132584" y="2530578"/>
            <a:ext cx="308220" cy="307777"/>
          </a:xfrm>
          <a:prstGeom prst="rect">
            <a:avLst/>
          </a:prstGeom>
          <a:solidFill>
            <a:srgbClr val="C30F01"/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1400" b="1" dirty="0">
                <a:solidFill>
                  <a:schemeClr val="bg1"/>
                </a:solidFill>
              </a:rPr>
              <a:t>2</a:t>
            </a:r>
          </a:p>
        </p:txBody>
      </p:sp>
      <p:sp>
        <p:nvSpPr>
          <p:cNvPr id="21" name="ZoneTexte 20"/>
          <p:cNvSpPr txBox="1"/>
          <p:nvPr/>
        </p:nvSpPr>
        <p:spPr>
          <a:xfrm>
            <a:off x="132584" y="3799364"/>
            <a:ext cx="308220" cy="307777"/>
          </a:xfrm>
          <a:prstGeom prst="rect">
            <a:avLst/>
          </a:prstGeom>
          <a:solidFill>
            <a:srgbClr val="C30F01"/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1400" b="1" dirty="0">
                <a:solidFill>
                  <a:schemeClr val="bg1"/>
                </a:solidFill>
              </a:rPr>
              <a:t>3</a:t>
            </a:r>
          </a:p>
        </p:txBody>
      </p:sp>
      <p:sp>
        <p:nvSpPr>
          <p:cNvPr id="28" name="Espace réservé du numéro de diapositive 27"/>
          <p:cNvSpPr>
            <a:spLocks noGrp="1"/>
          </p:cNvSpPr>
          <p:nvPr>
            <p:ph type="sldNum" sz="quarter" idx="12"/>
          </p:nvPr>
        </p:nvSpPr>
        <p:spPr>
          <a:xfrm>
            <a:off x="7039017" y="6451286"/>
            <a:ext cx="2057400" cy="365125"/>
          </a:xfrm>
        </p:spPr>
        <p:txBody>
          <a:bodyPr/>
          <a:lstStyle/>
          <a:p>
            <a:fld id="{0AFA9D53-83B4-465A-8831-24588C43F596}" type="slidenum">
              <a:rPr lang="fr-FR" smtClean="0"/>
              <a:t>4</a:t>
            </a:fld>
            <a:endParaRPr lang="fr-FR" dirty="0"/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6DFDF4C6-183C-418C-82E4-5D6379D0F2F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20501" y="600138"/>
            <a:ext cx="5061889" cy="3971861"/>
          </a:xfrm>
          <a:prstGeom prst="rect">
            <a:avLst/>
          </a:prstGeom>
        </p:spPr>
      </p:pic>
      <p:sp>
        <p:nvSpPr>
          <p:cNvPr id="22" name="ZoneTexte 21">
            <a:extLst>
              <a:ext uri="{FF2B5EF4-FFF2-40B4-BE49-F238E27FC236}">
                <a16:creationId xmlns:a16="http://schemas.microsoft.com/office/drawing/2014/main" id="{A2E25073-53A9-4003-9029-911966FEA2F9}"/>
              </a:ext>
            </a:extLst>
          </p:cNvPr>
          <p:cNvSpPr txBox="1"/>
          <p:nvPr/>
        </p:nvSpPr>
        <p:spPr>
          <a:xfrm>
            <a:off x="7770075" y="1715762"/>
            <a:ext cx="297642" cy="307777"/>
          </a:xfrm>
          <a:prstGeom prst="rect">
            <a:avLst/>
          </a:prstGeom>
          <a:solidFill>
            <a:srgbClr val="C30F01"/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1400" b="1" dirty="0">
                <a:solidFill>
                  <a:schemeClr val="bg1"/>
                </a:solidFill>
              </a:rPr>
              <a:t>1</a:t>
            </a:r>
          </a:p>
        </p:txBody>
      </p:sp>
      <p:sp>
        <p:nvSpPr>
          <p:cNvPr id="23" name="ZoneTexte 22">
            <a:extLst>
              <a:ext uri="{FF2B5EF4-FFF2-40B4-BE49-F238E27FC236}">
                <a16:creationId xmlns:a16="http://schemas.microsoft.com/office/drawing/2014/main" id="{8AAE8BED-75BA-4027-B6E8-912F53ED9456}"/>
              </a:ext>
            </a:extLst>
          </p:cNvPr>
          <p:cNvSpPr txBox="1"/>
          <p:nvPr/>
        </p:nvSpPr>
        <p:spPr>
          <a:xfrm>
            <a:off x="3823314" y="4207477"/>
            <a:ext cx="308220" cy="307777"/>
          </a:xfrm>
          <a:prstGeom prst="rect">
            <a:avLst/>
          </a:prstGeom>
          <a:solidFill>
            <a:srgbClr val="C30F01"/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1400" b="1" dirty="0">
                <a:solidFill>
                  <a:schemeClr val="bg1"/>
                </a:solidFill>
              </a:rPr>
              <a:t>2</a:t>
            </a:r>
          </a:p>
        </p:txBody>
      </p:sp>
      <p:sp>
        <p:nvSpPr>
          <p:cNvPr id="24" name="ZoneTexte 23">
            <a:extLst>
              <a:ext uri="{FF2B5EF4-FFF2-40B4-BE49-F238E27FC236}">
                <a16:creationId xmlns:a16="http://schemas.microsoft.com/office/drawing/2014/main" id="{AAAC72CA-FF50-4AED-9A0D-85387FF3E24A}"/>
              </a:ext>
            </a:extLst>
          </p:cNvPr>
          <p:cNvSpPr txBox="1"/>
          <p:nvPr/>
        </p:nvSpPr>
        <p:spPr>
          <a:xfrm>
            <a:off x="3894275" y="2703306"/>
            <a:ext cx="308220" cy="307777"/>
          </a:xfrm>
          <a:prstGeom prst="rect">
            <a:avLst/>
          </a:prstGeom>
          <a:solidFill>
            <a:srgbClr val="C30F01"/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1400" b="1" dirty="0">
                <a:solidFill>
                  <a:schemeClr val="bg1"/>
                </a:solidFill>
              </a:rPr>
              <a:t>3</a:t>
            </a:r>
          </a:p>
        </p:txBody>
      </p:sp>
    </p:spTree>
    <p:extLst>
      <p:ext uri="{BB962C8B-B14F-4D97-AF65-F5344CB8AC3E}">
        <p14:creationId xmlns:p14="http://schemas.microsoft.com/office/powerpoint/2010/main" val="55785864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041" y="142829"/>
            <a:ext cx="743115" cy="421915"/>
          </a:xfrm>
          <a:prstGeom prst="rect">
            <a:avLst/>
          </a:prstGeom>
        </p:spPr>
      </p:pic>
      <p:sp>
        <p:nvSpPr>
          <p:cNvPr id="7" name="Sous-titre 2"/>
          <p:cNvSpPr>
            <a:spLocks noGrp="1"/>
          </p:cNvSpPr>
          <p:nvPr>
            <p:ph type="subTitle" idx="1"/>
          </p:nvPr>
        </p:nvSpPr>
        <p:spPr>
          <a:xfrm>
            <a:off x="1412030" y="192233"/>
            <a:ext cx="6557404" cy="372511"/>
          </a:xfrm>
        </p:spPr>
        <p:txBody>
          <a:bodyPr>
            <a:noAutofit/>
          </a:bodyPr>
          <a:lstStyle/>
          <a:p>
            <a:pPr algn="l"/>
            <a:r>
              <a:rPr lang="fr-FR" sz="2000" b="1" dirty="0">
                <a:solidFill>
                  <a:srgbClr val="C30F01"/>
                </a:solidFill>
              </a:rPr>
              <a:t>Comment suivre l’actualité ?</a:t>
            </a:r>
          </a:p>
        </p:txBody>
      </p:sp>
      <p:sp>
        <p:nvSpPr>
          <p:cNvPr id="15" name="ZoneTexte 14"/>
          <p:cNvSpPr txBox="1"/>
          <p:nvPr/>
        </p:nvSpPr>
        <p:spPr>
          <a:xfrm>
            <a:off x="5927423" y="1217345"/>
            <a:ext cx="3004269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600" b="1" dirty="0">
                <a:solidFill>
                  <a:srgbClr val="C30F01"/>
                </a:solidFill>
              </a:rPr>
              <a:t>L’alerte sur un document</a:t>
            </a:r>
          </a:p>
          <a:p>
            <a:endParaRPr lang="fr-FR" sz="1400" dirty="0">
              <a:solidFill>
                <a:schemeClr val="accent1">
                  <a:lumMod val="50000"/>
                </a:schemeClr>
              </a:solidFill>
            </a:endParaRPr>
          </a:p>
          <a:p>
            <a:pPr algn="just"/>
            <a:r>
              <a:rPr lang="fr-FR" sz="1400" dirty="0">
                <a:solidFill>
                  <a:schemeClr val="accent1">
                    <a:lumMod val="50000"/>
                  </a:schemeClr>
                </a:solidFill>
              </a:rPr>
              <a:t>L’alerte sur un document permet d’être informé par email à chaque mise à jour du document.</a:t>
            </a:r>
          </a:p>
          <a:p>
            <a:endParaRPr lang="fr-FR" sz="1400" dirty="0">
              <a:solidFill>
                <a:schemeClr val="accent1">
                  <a:lumMod val="50000"/>
                </a:schemeClr>
              </a:solidFill>
            </a:endParaRPr>
          </a:p>
          <a:p>
            <a:pPr algn="just"/>
            <a:r>
              <a:rPr lang="fr-FR" sz="1400" dirty="0">
                <a:solidFill>
                  <a:schemeClr val="accent1">
                    <a:lumMod val="50000"/>
                  </a:schemeClr>
                </a:solidFill>
              </a:rPr>
              <a:t>Cliquez sur </a:t>
            </a:r>
            <a:r>
              <a:rPr lang="fr-FR" sz="1400" i="1" dirty="0">
                <a:solidFill>
                  <a:schemeClr val="accent1">
                    <a:lumMod val="50000"/>
                  </a:schemeClr>
                </a:solidFill>
              </a:rPr>
              <a:t>Alerter en cas de mise à jour</a:t>
            </a:r>
            <a:r>
              <a:rPr lang="fr-FR" sz="1400" dirty="0">
                <a:solidFill>
                  <a:schemeClr val="accent1">
                    <a:lumMod val="50000"/>
                  </a:schemeClr>
                </a:solidFill>
              </a:rPr>
              <a:t>  pour suivre les mises à jour du document</a:t>
            </a:r>
          </a:p>
        </p:txBody>
      </p:sp>
      <p:sp>
        <p:nvSpPr>
          <p:cNvPr id="16" name="ZoneTexte 15"/>
          <p:cNvSpPr txBox="1"/>
          <p:nvPr/>
        </p:nvSpPr>
        <p:spPr>
          <a:xfrm>
            <a:off x="6139732" y="4036745"/>
            <a:ext cx="2880444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600" b="1" dirty="0">
                <a:solidFill>
                  <a:srgbClr val="C30F01"/>
                </a:solidFill>
              </a:rPr>
              <a:t>La veille sur une recherche</a:t>
            </a:r>
          </a:p>
          <a:p>
            <a:endParaRPr lang="fr-FR" sz="1200" dirty="0">
              <a:solidFill>
                <a:schemeClr val="accent1">
                  <a:lumMod val="50000"/>
                </a:schemeClr>
              </a:solidFill>
            </a:endParaRPr>
          </a:p>
          <a:p>
            <a:pPr algn="just"/>
            <a:r>
              <a:rPr lang="fr-FR" sz="1400" dirty="0">
                <a:solidFill>
                  <a:schemeClr val="accent1">
                    <a:lumMod val="50000"/>
                  </a:schemeClr>
                </a:solidFill>
              </a:rPr>
              <a:t>La veille permet de vous informer par email de tout nouveau document publié répondant à la recherche enregistrée.</a:t>
            </a:r>
          </a:p>
          <a:p>
            <a:endParaRPr lang="fr-FR" sz="1400" dirty="0">
              <a:solidFill>
                <a:schemeClr val="accent1">
                  <a:lumMod val="50000"/>
                </a:schemeClr>
              </a:solidFill>
            </a:endParaRPr>
          </a:p>
          <a:p>
            <a:pPr algn="just"/>
            <a:r>
              <a:rPr lang="fr-FR" sz="1400" dirty="0">
                <a:solidFill>
                  <a:schemeClr val="accent1">
                    <a:lumMod val="50000"/>
                  </a:schemeClr>
                </a:solidFill>
              </a:rPr>
              <a:t>Cliquez sur </a:t>
            </a:r>
            <a:r>
              <a:rPr lang="fr-FR" sz="1400" i="1" dirty="0">
                <a:solidFill>
                  <a:schemeClr val="accent1">
                    <a:lumMod val="50000"/>
                  </a:schemeClr>
                </a:solidFill>
              </a:rPr>
              <a:t>Créez une veille </a:t>
            </a:r>
            <a:r>
              <a:rPr lang="fr-FR" sz="1400" dirty="0">
                <a:solidFill>
                  <a:schemeClr val="accent1">
                    <a:lumMod val="50000"/>
                  </a:schemeClr>
                </a:solidFill>
              </a:rPr>
              <a:t>pour enregistrer votre veille</a:t>
            </a:r>
          </a:p>
        </p:txBody>
      </p:sp>
      <p:sp>
        <p:nvSpPr>
          <p:cNvPr id="21" name="Espace réservé du numéro de diapositive 20"/>
          <p:cNvSpPr>
            <a:spLocks noGrp="1"/>
          </p:cNvSpPr>
          <p:nvPr>
            <p:ph type="sldNum" sz="quarter" idx="12"/>
          </p:nvPr>
        </p:nvSpPr>
        <p:spPr>
          <a:xfrm>
            <a:off x="7086600" y="6492876"/>
            <a:ext cx="2057400" cy="365125"/>
          </a:xfrm>
        </p:spPr>
        <p:txBody>
          <a:bodyPr/>
          <a:lstStyle/>
          <a:p>
            <a:fld id="{0AFA9D53-83B4-465A-8831-24588C43F596}" type="slidenum">
              <a:rPr lang="fr-FR" smtClean="0"/>
              <a:t>5</a:t>
            </a:fld>
            <a:endParaRPr lang="fr-FR"/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F7240B14-0538-46DD-B054-C98FED860FE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2308" y="538971"/>
            <a:ext cx="5234903" cy="2986107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0A412CD0-3E7E-4A10-A70B-AE03B15E775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3905" y="3864993"/>
            <a:ext cx="5043306" cy="28501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961624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e 11"/>
          <p:cNvGrpSpPr/>
          <p:nvPr/>
        </p:nvGrpSpPr>
        <p:grpSpPr>
          <a:xfrm>
            <a:off x="285748" y="554686"/>
            <a:ext cx="4085406" cy="2509282"/>
            <a:chOff x="285748" y="554686"/>
            <a:chExt cx="4085406" cy="2509282"/>
          </a:xfrm>
        </p:grpSpPr>
        <p:pic>
          <p:nvPicPr>
            <p:cNvPr id="4" name="Image 3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285748" y="554686"/>
              <a:ext cx="4085405" cy="344549"/>
            </a:xfrm>
            <a:prstGeom prst="rect">
              <a:avLst/>
            </a:prstGeom>
          </p:spPr>
        </p:pic>
        <p:pic>
          <p:nvPicPr>
            <p:cNvPr id="5" name="Image 4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85749" y="899800"/>
              <a:ext cx="4085405" cy="2164168"/>
            </a:xfrm>
            <a:prstGeom prst="rect">
              <a:avLst/>
            </a:prstGeom>
          </p:spPr>
        </p:pic>
        <p:sp>
          <p:nvSpPr>
            <p:cNvPr id="6" name="Ellipse 5"/>
            <p:cNvSpPr/>
            <p:nvPr/>
          </p:nvSpPr>
          <p:spPr>
            <a:xfrm>
              <a:off x="1158109" y="640868"/>
              <a:ext cx="499241" cy="258650"/>
            </a:xfrm>
            <a:prstGeom prst="ellipse">
              <a:avLst/>
            </a:prstGeom>
            <a:noFill/>
            <a:ln w="28575"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7" name="Ellipse 6"/>
            <p:cNvSpPr/>
            <p:nvPr/>
          </p:nvSpPr>
          <p:spPr>
            <a:xfrm>
              <a:off x="3257055" y="990303"/>
              <a:ext cx="1114098" cy="264360"/>
            </a:xfrm>
            <a:prstGeom prst="ellipse">
              <a:avLst/>
            </a:prstGeom>
            <a:noFill/>
            <a:ln w="28575"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pic>
        <p:nvPicPr>
          <p:cNvPr id="8" name="Imag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8041" y="142829"/>
            <a:ext cx="743115" cy="421915"/>
          </a:xfrm>
          <a:prstGeom prst="rect">
            <a:avLst/>
          </a:prstGeom>
        </p:spPr>
      </p:pic>
      <p:pic>
        <p:nvPicPr>
          <p:cNvPr id="9" name="Image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85749" y="3154472"/>
            <a:ext cx="4343402" cy="2645124"/>
          </a:xfrm>
          <a:prstGeom prst="rect">
            <a:avLst/>
          </a:prstGeom>
        </p:spPr>
      </p:pic>
      <p:sp>
        <p:nvSpPr>
          <p:cNvPr id="10" name="ZoneTexte 9"/>
          <p:cNvSpPr txBox="1"/>
          <p:nvPr/>
        </p:nvSpPr>
        <p:spPr>
          <a:xfrm>
            <a:off x="5241623" y="1312983"/>
            <a:ext cx="300426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600" b="1" dirty="0">
                <a:solidFill>
                  <a:srgbClr val="C30F01"/>
                </a:solidFill>
              </a:rPr>
              <a:t>Les newsletters thématiques</a:t>
            </a:r>
          </a:p>
          <a:p>
            <a:endParaRPr lang="fr-FR" sz="1400" dirty="0">
              <a:solidFill>
                <a:schemeClr val="accent1">
                  <a:lumMod val="50000"/>
                </a:schemeClr>
              </a:solidFill>
            </a:endParaRPr>
          </a:p>
          <a:p>
            <a:pPr algn="just"/>
            <a:r>
              <a:rPr lang="fr-FR" sz="1400" dirty="0">
                <a:solidFill>
                  <a:schemeClr val="accent1">
                    <a:lumMod val="50000"/>
                  </a:schemeClr>
                </a:solidFill>
              </a:rPr>
              <a:t>Inscrivez vous en bas de la page d’accueil à la réception des newsletters thématiques.</a:t>
            </a:r>
          </a:p>
        </p:txBody>
      </p:sp>
      <p:sp>
        <p:nvSpPr>
          <p:cNvPr id="11" name="ZoneTexte 10"/>
          <p:cNvSpPr txBox="1"/>
          <p:nvPr/>
        </p:nvSpPr>
        <p:spPr>
          <a:xfrm>
            <a:off x="5241623" y="3356365"/>
            <a:ext cx="3004269" cy="18466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600" b="1" dirty="0">
                <a:solidFill>
                  <a:srgbClr val="C30F01"/>
                </a:solidFill>
              </a:rPr>
              <a:t>Les sommaires des revues</a:t>
            </a:r>
          </a:p>
          <a:p>
            <a:endParaRPr lang="fr-FR" sz="1400" dirty="0">
              <a:solidFill>
                <a:schemeClr val="accent1">
                  <a:lumMod val="50000"/>
                </a:schemeClr>
              </a:solidFill>
            </a:endParaRPr>
          </a:p>
          <a:p>
            <a:pPr algn="just"/>
            <a:r>
              <a:rPr lang="fr-FR" sz="1400" dirty="0">
                <a:solidFill>
                  <a:schemeClr val="accent1">
                    <a:lumMod val="50000"/>
                  </a:schemeClr>
                </a:solidFill>
              </a:rPr>
              <a:t>Inscrivez vous à la réception sommaires des revues inclues dans votre abonnement, pour recevoir par email dès leur mise en ligne les sommaires des nouveaux numéros de vos revues.</a:t>
            </a:r>
          </a:p>
        </p:txBody>
      </p:sp>
      <p:pic>
        <p:nvPicPr>
          <p:cNvPr id="13" name="Image 1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905000" y="5923461"/>
            <a:ext cx="5029200" cy="826226"/>
          </a:xfrm>
          <a:prstGeom prst="rect">
            <a:avLst/>
          </a:prstGeom>
        </p:spPr>
      </p:pic>
      <p:sp>
        <p:nvSpPr>
          <p:cNvPr id="15" name="Espace réservé du numéro de diapositive 14"/>
          <p:cNvSpPr>
            <a:spLocks noGrp="1"/>
          </p:cNvSpPr>
          <p:nvPr>
            <p:ph type="sldNum" sz="quarter" idx="12"/>
          </p:nvPr>
        </p:nvSpPr>
        <p:spPr>
          <a:xfrm>
            <a:off x="7067550" y="6475050"/>
            <a:ext cx="2057400" cy="365125"/>
          </a:xfrm>
        </p:spPr>
        <p:txBody>
          <a:bodyPr/>
          <a:lstStyle/>
          <a:p>
            <a:fld id="{0AFA9D53-83B4-465A-8831-24588C43F596}" type="slidenum">
              <a:rPr lang="fr-FR" smtClean="0"/>
              <a:t>6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521325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516" y="25058"/>
            <a:ext cx="1244984" cy="706859"/>
          </a:xfrm>
          <a:prstGeom prst="rect">
            <a:avLst/>
          </a:prstGeom>
        </p:spPr>
      </p:pic>
      <p:sp>
        <p:nvSpPr>
          <p:cNvPr id="5" name="Sous-titre 2"/>
          <p:cNvSpPr txBox="1">
            <a:spLocks/>
          </p:cNvSpPr>
          <p:nvPr/>
        </p:nvSpPr>
        <p:spPr>
          <a:xfrm>
            <a:off x="1590674" y="177325"/>
            <a:ext cx="6557404" cy="37251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fr-FR" sz="2000" b="1" dirty="0">
                <a:solidFill>
                  <a:srgbClr val="C30F01"/>
                </a:solidFill>
              </a:rPr>
              <a:t>Pour aller plus loin – Formation et aide à la recherche</a:t>
            </a:r>
          </a:p>
        </p:txBody>
      </p:sp>
      <p:grpSp>
        <p:nvGrpSpPr>
          <p:cNvPr id="11" name="Groupe 10"/>
          <p:cNvGrpSpPr/>
          <p:nvPr/>
        </p:nvGrpSpPr>
        <p:grpSpPr>
          <a:xfrm>
            <a:off x="1495424" y="731917"/>
            <a:ext cx="6019801" cy="2261484"/>
            <a:chOff x="1543049" y="731917"/>
            <a:chExt cx="6019801" cy="2261484"/>
          </a:xfrm>
        </p:grpSpPr>
        <p:pic>
          <p:nvPicPr>
            <p:cNvPr id="7" name="Image 6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543049" y="731917"/>
              <a:ext cx="4038600" cy="2261484"/>
            </a:xfrm>
            <a:prstGeom prst="rect">
              <a:avLst/>
            </a:prstGeom>
          </p:spPr>
        </p:pic>
        <p:pic>
          <p:nvPicPr>
            <p:cNvPr id="8" name="Image 7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581649" y="731917"/>
              <a:ext cx="1981201" cy="2261484"/>
            </a:xfrm>
            <a:prstGeom prst="rect">
              <a:avLst/>
            </a:prstGeom>
          </p:spPr>
        </p:pic>
      </p:grpSp>
      <p:pic>
        <p:nvPicPr>
          <p:cNvPr id="9" name="Image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437157" y="3269144"/>
            <a:ext cx="3759753" cy="2947988"/>
          </a:xfrm>
          <a:prstGeom prst="rect">
            <a:avLst/>
          </a:prstGeom>
        </p:spPr>
      </p:pic>
      <p:sp>
        <p:nvSpPr>
          <p:cNvPr id="13" name="Espace réservé du numéro de diapositive 12"/>
          <p:cNvSpPr>
            <a:spLocks noGrp="1"/>
          </p:cNvSpPr>
          <p:nvPr>
            <p:ph type="sldNum" sz="quarter" idx="12"/>
          </p:nvPr>
        </p:nvSpPr>
        <p:spPr>
          <a:xfrm>
            <a:off x="7086600" y="6492875"/>
            <a:ext cx="2057400" cy="365125"/>
          </a:xfrm>
        </p:spPr>
        <p:txBody>
          <a:bodyPr/>
          <a:lstStyle/>
          <a:p>
            <a:fld id="{0AFA9D53-83B4-465A-8831-24588C43F596}" type="slidenum">
              <a:rPr lang="fr-FR" smtClean="0"/>
              <a:t>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2054104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516" y="25058"/>
            <a:ext cx="1244984" cy="706859"/>
          </a:xfrm>
          <a:prstGeom prst="rect">
            <a:avLst/>
          </a:prstGeom>
        </p:spPr>
      </p:pic>
      <p:sp>
        <p:nvSpPr>
          <p:cNvPr id="5" name="Sous-titre 2"/>
          <p:cNvSpPr txBox="1">
            <a:spLocks/>
          </p:cNvSpPr>
          <p:nvPr/>
        </p:nvSpPr>
        <p:spPr>
          <a:xfrm>
            <a:off x="1590674" y="177325"/>
            <a:ext cx="6557404" cy="37251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fr-FR" sz="2000" b="1" dirty="0">
                <a:solidFill>
                  <a:srgbClr val="C30F01"/>
                </a:solidFill>
              </a:rPr>
              <a:t>Pour aller plus loin – Foire aux questions</a:t>
            </a:r>
          </a:p>
        </p:txBody>
      </p:sp>
      <p:pic>
        <p:nvPicPr>
          <p:cNvPr id="3" name="Imag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25214" y="1821447"/>
            <a:ext cx="4636871" cy="3043237"/>
          </a:xfrm>
          <a:prstGeom prst="rect">
            <a:avLst/>
          </a:prstGeom>
        </p:spPr>
      </p:pic>
      <p:sp>
        <p:nvSpPr>
          <p:cNvPr id="6" name="ZoneTexte 5"/>
          <p:cNvSpPr txBox="1"/>
          <p:nvPr/>
        </p:nvSpPr>
        <p:spPr>
          <a:xfrm>
            <a:off x="53207" y="1959472"/>
            <a:ext cx="3727067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66700"/>
            <a:endParaRPr lang="fr-FR" sz="1200" dirty="0"/>
          </a:p>
          <a:p>
            <a:pPr marL="266700">
              <a:buFontTx/>
              <a:buChar char="-"/>
            </a:pPr>
            <a:r>
              <a:rPr lang="fr-FR" sz="1200" dirty="0"/>
              <a:t> </a:t>
            </a:r>
            <a:r>
              <a:rPr lang="fr-FR" sz="1200" b="1" dirty="0"/>
              <a:t>Comment accéder à Lexis 360 ? Vous rencontrez des difficultés à vous identifier ou à vous connecter sur Lexis 360 ? Vos pages s’affichent mal ? </a:t>
            </a:r>
          </a:p>
          <a:p>
            <a:pPr marL="266700" lvl="1"/>
            <a:r>
              <a:rPr lang="fr-FR" sz="1200" dirty="0"/>
              <a:t>Cette rubrique est faite pour vous ! A l’aide de copie d’écrans, suivez pas à pas les modes d’emploi proposés pour résoudre ces difficultés techniques d’accès et de navigation.</a:t>
            </a:r>
          </a:p>
          <a:p>
            <a:pPr marL="266700">
              <a:buFontTx/>
              <a:buChar char="-"/>
            </a:pPr>
            <a:endParaRPr lang="fr-FR" sz="1200" dirty="0"/>
          </a:p>
          <a:p>
            <a:pPr marL="266700">
              <a:buFontTx/>
              <a:buChar char="-"/>
            </a:pPr>
            <a:r>
              <a:rPr lang="fr-FR" sz="1200" dirty="0"/>
              <a:t> </a:t>
            </a:r>
            <a:r>
              <a:rPr lang="fr-FR" sz="1200" b="1" dirty="0"/>
              <a:t>Comment rechercher efficacement ? Quels sont les contenus auxquels j’ai accès ? Comment accéder aux sommaires de mes revues et encyclopédies ? </a:t>
            </a:r>
          </a:p>
          <a:p>
            <a:pPr marL="266700" lvl="1"/>
            <a:r>
              <a:rPr lang="fr-FR" sz="1200" dirty="0"/>
              <a:t>Rendez-vous sur les fiches contenus et recherche pour gagner du temps et rechercher rapidement vos informations sur Lexis 360.</a:t>
            </a:r>
          </a:p>
          <a:p>
            <a:pPr marL="266700">
              <a:buFontTx/>
              <a:buChar char="-"/>
            </a:pPr>
            <a:endParaRPr lang="fr-FR" sz="1200" dirty="0"/>
          </a:p>
          <a:p>
            <a:pPr marL="266700">
              <a:buFontTx/>
              <a:buChar char="-"/>
            </a:pPr>
            <a:r>
              <a:rPr lang="fr-FR" sz="1200" dirty="0"/>
              <a:t> </a:t>
            </a:r>
            <a:r>
              <a:rPr lang="fr-FR" sz="1200" b="1" dirty="0"/>
              <a:t>Une question sur les services associés à votre abonnement à Lexis 360 ? Vous souhaitez bénéficier d’une nouvelle formation ? Vous souhaitez accéder aux vidéos de formation ? </a:t>
            </a:r>
          </a:p>
          <a:p>
            <a:pPr marL="266700" lvl="1"/>
            <a:r>
              <a:rPr lang="fr-FR" sz="1200" dirty="0"/>
              <a:t>Les rubriques Formations et Vidéos répondront à toutes vos questions.</a:t>
            </a:r>
          </a:p>
          <a:p>
            <a:pPr marL="266700">
              <a:buFontTx/>
              <a:buChar char="-"/>
            </a:pPr>
            <a:endParaRPr lang="fr-FR" sz="1200" dirty="0"/>
          </a:p>
          <a:p>
            <a:pPr marL="266700">
              <a:buFontTx/>
              <a:buChar char="-"/>
            </a:pPr>
            <a:endParaRPr lang="fr-FR" sz="1200" dirty="0"/>
          </a:p>
          <a:p>
            <a:endParaRPr lang="fr-FR" sz="1200" dirty="0"/>
          </a:p>
        </p:txBody>
      </p:sp>
      <p:sp>
        <p:nvSpPr>
          <p:cNvPr id="10" name="ZoneTexte 9"/>
          <p:cNvSpPr txBox="1"/>
          <p:nvPr/>
        </p:nvSpPr>
        <p:spPr>
          <a:xfrm>
            <a:off x="285750" y="990577"/>
            <a:ext cx="857249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600" dirty="0"/>
              <a:t>Retrouvez les réponses à toutes les questions les plus courantes des utilisateurs sur Lexis 360 sur </a:t>
            </a:r>
            <a:r>
              <a:rPr lang="fr-FR" sz="1600" dirty="0">
                <a:hlinkClick r:id="rId4"/>
              </a:rPr>
              <a:t>www.assistance.lexisnexis.fr</a:t>
            </a:r>
            <a:r>
              <a:rPr lang="fr-FR" sz="1600" dirty="0"/>
              <a:t>.</a:t>
            </a:r>
          </a:p>
        </p:txBody>
      </p:sp>
      <p:sp>
        <p:nvSpPr>
          <p:cNvPr id="12" name="ZoneTexte 11"/>
          <p:cNvSpPr txBox="1"/>
          <p:nvPr/>
        </p:nvSpPr>
        <p:spPr>
          <a:xfrm>
            <a:off x="4025214" y="5305425"/>
            <a:ext cx="428625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fr-FR" sz="1600" dirty="0"/>
              <a:t>Rendez-vous sur </a:t>
            </a:r>
            <a:r>
              <a:rPr lang="fr-FR" sz="1600" dirty="0">
                <a:hlinkClick r:id="rId4"/>
              </a:rPr>
              <a:t>www.assistance.lexisnexis.fr</a:t>
            </a:r>
            <a:r>
              <a:rPr lang="fr-FR" sz="1600" dirty="0"/>
              <a:t> et naviguez dans nos rubriques ou utilisez la recherche pour poser vos questions librement.</a:t>
            </a:r>
          </a:p>
          <a:p>
            <a:endParaRPr lang="fr-FR" dirty="0"/>
          </a:p>
        </p:txBody>
      </p:sp>
      <p:sp>
        <p:nvSpPr>
          <p:cNvPr id="14" name="Espace réservé du numéro de diapositive 13"/>
          <p:cNvSpPr>
            <a:spLocks noGrp="1"/>
          </p:cNvSpPr>
          <p:nvPr>
            <p:ph type="sldNum" sz="quarter" idx="12"/>
          </p:nvPr>
        </p:nvSpPr>
        <p:spPr>
          <a:xfrm>
            <a:off x="7077075" y="6489701"/>
            <a:ext cx="2057400" cy="365125"/>
          </a:xfrm>
        </p:spPr>
        <p:txBody>
          <a:bodyPr/>
          <a:lstStyle/>
          <a:p>
            <a:fld id="{0AFA9D53-83B4-465A-8831-24588C43F596}" type="slidenum">
              <a:rPr lang="fr-FR" smtClean="0"/>
              <a:t>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55859097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Thèm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hèm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19216</TotalTime>
  <Words>675</Words>
  <Application>Microsoft Office PowerPoint</Application>
  <PresentationFormat>Affichage à l'écran (4:3)</PresentationFormat>
  <Paragraphs>95</Paragraphs>
  <Slides>8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8</vt:i4>
      </vt:variant>
    </vt:vector>
  </HeadingPairs>
  <TitlesOfParts>
    <vt:vector size="12" baseType="lpstr">
      <vt:lpstr>Arial</vt:lpstr>
      <vt:lpstr>Calibri</vt:lpstr>
      <vt:lpstr>Calibri Light</vt:lpstr>
      <vt:lpstr>Thème Office</vt:lpstr>
      <vt:lpstr>L’essentiel pour  optimiser vos recherches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>Lexisnexis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L’essentiel pour optimiser vos recherches</dc:title>
  <dc:creator>Dellome, Daniella (LNG-PAR)</dc:creator>
  <cp:lastModifiedBy>Fischer, Murielle (LNG-PAR)</cp:lastModifiedBy>
  <cp:revision>63</cp:revision>
  <cp:lastPrinted>2018-11-30T14:17:01Z</cp:lastPrinted>
  <dcterms:created xsi:type="dcterms:W3CDTF">2018-11-29T09:45:05Z</dcterms:created>
  <dcterms:modified xsi:type="dcterms:W3CDTF">2020-04-29T08:56:51Z</dcterms:modified>
</cp:coreProperties>
</file>