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0F01"/>
    <a:srgbClr val="F82818"/>
    <a:srgbClr val="E51101"/>
    <a:srgbClr val="FE2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5" autoAdjust="0"/>
    <p:restoredTop sz="94660"/>
  </p:normalViewPr>
  <p:slideViewPr>
    <p:cSldViewPr snapToGrid="0">
      <p:cViewPr>
        <p:scale>
          <a:sx n="72" d="100"/>
          <a:sy n="72" d="100"/>
        </p:scale>
        <p:origin x="13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564E6-A77A-4BDD-9EC1-118343E2B8E6}" type="datetimeFigureOut">
              <a:rPr lang="fr-FR" smtClean="0"/>
              <a:t>17/04/2020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4341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4688" y="4751388"/>
            <a:ext cx="5392737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8CC42-8582-4F12-88F4-A41DCBD2F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47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4D6D-9880-4F09-A620-D0F9EFD8DF86}" type="datetime1">
              <a:rPr lang="fr-FR" smtClean="0"/>
              <a:t>17/04/2020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548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C991-CD05-4F04-87A4-E199E11D077D}" type="datetime1">
              <a:rPr lang="fr-FR" smtClean="0"/>
              <a:t>17/04/2020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92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0546-4D8C-4666-810C-693F76836386}" type="datetime1">
              <a:rPr lang="fr-FR" smtClean="0"/>
              <a:t>17/04/2020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527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648D-A20C-4506-A9AF-2E4AAABF39BB}" type="datetime1">
              <a:rPr lang="fr-FR" smtClean="0"/>
              <a:t>17/04/2020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412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E1CC-14A1-4D50-8B61-8C03AC65C49E}" type="datetime1">
              <a:rPr lang="fr-FR" smtClean="0"/>
              <a:t>17/04/2020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680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7CF6-19E8-4DB7-8C73-FBA62E27B069}" type="datetime1">
              <a:rPr lang="fr-FR" smtClean="0"/>
              <a:t>17/04/2020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127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17DFD-9F7E-4136-AB72-29F59317BFD9}" type="datetime1">
              <a:rPr lang="fr-FR" smtClean="0"/>
              <a:t>17/04/2020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973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8DC8-9185-4224-8035-FA707BFCE94B}" type="datetime1">
              <a:rPr lang="fr-FR" smtClean="0"/>
              <a:t>17/04/2020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37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14D8-4E76-4552-93CC-5541CBCD3FBA}" type="datetime1">
              <a:rPr lang="fr-FR" smtClean="0"/>
              <a:t>17/04/2020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654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4529-1DB8-4F8A-A2F3-DCF5AA1FD32D}" type="datetime1">
              <a:rPr lang="fr-FR" smtClean="0"/>
              <a:t>17/04/2020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2237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F3D6-52CD-426B-92A6-5F47CF2DD9A5}" type="datetime1">
              <a:rPr lang="fr-FR" smtClean="0"/>
              <a:t>17/04/2020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915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60398-52B4-42FE-AEB7-57AEF8C98741}" type="datetime1">
              <a:rPr lang="fr-FR" smtClean="0"/>
              <a:t>17/04/2020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81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ssistance.lexisnexis.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95525" y="168727"/>
            <a:ext cx="6353175" cy="1064822"/>
          </a:xfrm>
          <a:solidFill>
            <a:srgbClr val="C30F01"/>
          </a:solidFill>
        </p:spPr>
        <p:txBody>
          <a:bodyPr>
            <a:normAutofit fontScale="90000"/>
          </a:bodyPr>
          <a:lstStyle/>
          <a:p>
            <a:r>
              <a:rPr lang="fr-FR" sz="4000" dirty="0">
                <a:solidFill>
                  <a:schemeClr val="bg1"/>
                </a:solidFill>
              </a:rPr>
              <a:t>L’essentiel pour </a:t>
            </a:r>
            <a:br>
              <a:rPr lang="fr-FR" sz="4000" dirty="0">
                <a:solidFill>
                  <a:schemeClr val="bg1"/>
                </a:solidFill>
              </a:rPr>
            </a:br>
            <a:r>
              <a:rPr lang="fr-FR" sz="4000" dirty="0">
                <a:solidFill>
                  <a:schemeClr val="bg1"/>
                </a:solidFill>
              </a:rPr>
              <a:t>optimiser vos recherches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2245" y="1374230"/>
            <a:ext cx="5607710" cy="682579"/>
          </a:xfrm>
        </p:spPr>
        <p:txBody>
          <a:bodyPr>
            <a:noAutofit/>
          </a:bodyPr>
          <a:lstStyle/>
          <a:p>
            <a:pPr algn="l"/>
            <a:r>
              <a:rPr lang="fr-FR" sz="2000" b="1" dirty="0">
                <a:solidFill>
                  <a:srgbClr val="C30F01"/>
                </a:solidFill>
              </a:rPr>
              <a:t>Comment accéder à vos contenus ?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819"/>
            <a:ext cx="1726158" cy="980053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793951" y="1366167"/>
            <a:ext cx="522514" cy="461665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71080" y="3277345"/>
            <a:ext cx="522514" cy="461665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71080" y="2052664"/>
            <a:ext cx="24948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L’onglet </a:t>
            </a:r>
            <a:r>
              <a:rPr lang="fr-FR" sz="1400" i="1" dirty="0">
                <a:solidFill>
                  <a:schemeClr val="accent1">
                    <a:lumMod val="50000"/>
                  </a:schemeClr>
                </a:solidFill>
              </a:rPr>
              <a:t>Contenus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 vous permet de naviguer dans  les plans, tables et sommaires de nos contenus 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999309" y="3287822"/>
            <a:ext cx="184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Cliquez sur l’onglet </a:t>
            </a:r>
            <a:r>
              <a:rPr lang="fr-FR" sz="1400" i="1" dirty="0">
                <a:solidFill>
                  <a:schemeClr val="accent1">
                    <a:lumMod val="50000"/>
                  </a:schemeClr>
                </a:solidFill>
              </a:rPr>
              <a:t>Contenus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97320" y="4306889"/>
            <a:ext cx="522514" cy="461665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974698" y="4306889"/>
            <a:ext cx="18481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Choisissez votre contenu pour accéder aux plans</a:t>
            </a:r>
            <a:endParaRPr lang="fr-FR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1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7F8167C-EDBB-42B5-8B56-AE9A9AAFD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243" y="1900719"/>
            <a:ext cx="6080732" cy="3486354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BA1DA74F-3FC2-4822-BA48-6F0771C69406}"/>
              </a:ext>
            </a:extLst>
          </p:cNvPr>
          <p:cNvSpPr txBox="1"/>
          <p:nvPr/>
        </p:nvSpPr>
        <p:spPr>
          <a:xfrm>
            <a:off x="2765949" y="3890488"/>
            <a:ext cx="522514" cy="461665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7FCEF73-D272-40FA-ADFA-7AA977A029B2}"/>
              </a:ext>
            </a:extLst>
          </p:cNvPr>
          <p:cNvSpPr/>
          <p:nvPr/>
        </p:nvSpPr>
        <p:spPr>
          <a:xfrm>
            <a:off x="819833" y="5870713"/>
            <a:ext cx="7979609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C876CBB-517D-453A-8435-F342F328B18A}"/>
              </a:ext>
            </a:extLst>
          </p:cNvPr>
          <p:cNvSpPr txBox="1"/>
          <p:nvPr/>
        </p:nvSpPr>
        <p:spPr>
          <a:xfrm>
            <a:off x="999308" y="5908470"/>
            <a:ext cx="7649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information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: Des modules de recherches sont désormais disponibles au niveau des encyclopédies, la jurisprudence, la législation et règlementation et les autres sources officielles . 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7D1B6F6F-94E7-4920-BE61-726460847DA5}"/>
              </a:ext>
            </a:extLst>
          </p:cNvPr>
          <p:cNvCxnSpPr>
            <a:cxnSpLocks/>
          </p:cNvCxnSpPr>
          <p:nvPr/>
        </p:nvCxnSpPr>
        <p:spPr>
          <a:xfrm>
            <a:off x="6316465" y="4094922"/>
            <a:ext cx="1811187" cy="263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D0CA5EDA-F43E-448C-8F4A-CB26475C5EC4}"/>
              </a:ext>
            </a:extLst>
          </p:cNvPr>
          <p:cNvCxnSpPr>
            <a:cxnSpLocks/>
          </p:cNvCxnSpPr>
          <p:nvPr/>
        </p:nvCxnSpPr>
        <p:spPr>
          <a:xfrm flipH="1">
            <a:off x="8115300" y="4121320"/>
            <a:ext cx="12352" cy="16765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lipse 30">
            <a:extLst>
              <a:ext uri="{FF2B5EF4-FFF2-40B4-BE49-F238E27FC236}">
                <a16:creationId xmlns:a16="http://schemas.microsoft.com/office/drawing/2014/main" id="{C2632B16-ED04-4D26-8F7E-7887AD1498EE}"/>
              </a:ext>
            </a:extLst>
          </p:cNvPr>
          <p:cNvSpPr/>
          <p:nvPr/>
        </p:nvSpPr>
        <p:spPr>
          <a:xfrm>
            <a:off x="4768963" y="3429001"/>
            <a:ext cx="1547502" cy="96089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8865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55191" y="611268"/>
            <a:ext cx="2434798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Dans les encyclopédies, vous pouvez dérouler le plan sur la gauche.</a:t>
            </a:r>
          </a:p>
          <a:p>
            <a:pPr algn="just"/>
            <a:endParaRPr lang="fr-FR" sz="105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fr-FR" sz="1300" dirty="0">
                <a:solidFill>
                  <a:schemeClr val="accent1">
                    <a:lumMod val="50000"/>
                  </a:schemeClr>
                </a:solidFill>
              </a:rPr>
              <a:t>Cliquez sur </a:t>
            </a:r>
            <a:r>
              <a:rPr lang="fr-FR" sz="1300" i="1" dirty="0">
                <a:solidFill>
                  <a:schemeClr val="accent1">
                    <a:lumMod val="50000"/>
                  </a:schemeClr>
                </a:solidFill>
              </a:rPr>
              <a:t>Elargir cette colonne </a:t>
            </a:r>
            <a:r>
              <a:rPr lang="fr-FR" sz="1300" dirty="0">
                <a:solidFill>
                  <a:schemeClr val="accent1">
                    <a:lumMod val="50000"/>
                  </a:schemeClr>
                </a:solidFill>
              </a:rPr>
              <a:t>pour une meilleure lisibilité du plan.</a:t>
            </a:r>
          </a:p>
        </p:txBody>
      </p:sp>
      <p:sp>
        <p:nvSpPr>
          <p:cNvPr id="15" name="Sous-titre 2"/>
          <p:cNvSpPr>
            <a:spLocks noGrp="1"/>
          </p:cNvSpPr>
          <p:nvPr>
            <p:ph type="subTitle" idx="1"/>
          </p:nvPr>
        </p:nvSpPr>
        <p:spPr>
          <a:xfrm>
            <a:off x="155191" y="4682614"/>
            <a:ext cx="8874509" cy="2088981"/>
          </a:xfrm>
          <a:ln w="19050">
            <a:solidFill>
              <a:srgbClr val="C30F0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2000" b="1" dirty="0">
                <a:solidFill>
                  <a:srgbClr val="C30F01"/>
                </a:solidFill>
              </a:rPr>
              <a:t>NOUVEAUX CONTENUS &amp; OUTILS PRATIQUES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16967" y="5016054"/>
            <a:ext cx="2839420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30F01"/>
                </a:solidFill>
              </a:rPr>
              <a:t>	Synthèses</a:t>
            </a:r>
          </a:p>
          <a:p>
            <a:pPr algn="ctr"/>
            <a:endParaRPr lang="fr-FR" sz="700" dirty="0">
              <a:solidFill>
                <a:srgbClr val="C30F01"/>
              </a:solidFill>
            </a:endParaRPr>
          </a:p>
          <a:p>
            <a:pPr algn="just"/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Les synthèses proposent une approche globale sur une matière, résumant et facilitant la navigation vers plusieurs fascicules.</a:t>
            </a:r>
          </a:p>
          <a:p>
            <a:pPr algn="just"/>
            <a:r>
              <a:rPr lang="fr-FR" sz="1200" u="sng" dirty="0">
                <a:solidFill>
                  <a:schemeClr val="accent1">
                    <a:lumMod val="50000"/>
                  </a:schemeClr>
                </a:solidFill>
              </a:rPr>
              <a:t>Comment y accéder</a:t>
            </a:r>
            <a:r>
              <a:rPr lang="fr-FR" sz="1200" i="1" dirty="0">
                <a:solidFill>
                  <a:schemeClr val="accent1">
                    <a:lumMod val="50000"/>
                  </a:schemeClr>
                </a:solidFill>
              </a:rPr>
              <a:t> ?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 Un raccourci </a:t>
            </a:r>
            <a:r>
              <a:rPr lang="fr-FR" sz="1200" i="1" dirty="0">
                <a:solidFill>
                  <a:schemeClr val="accent1">
                    <a:lumMod val="50000"/>
                  </a:schemeClr>
                </a:solidFill>
              </a:rPr>
              <a:t>Synthèses </a:t>
            </a:r>
            <a:r>
              <a:rPr lang="fr-FR" sz="1200" i="1" dirty="0" err="1">
                <a:solidFill>
                  <a:schemeClr val="accent1">
                    <a:lumMod val="50000"/>
                  </a:schemeClr>
                </a:solidFill>
              </a:rPr>
              <a:t>JurisClasseur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 est proposé en page d’accueil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3300923" y="4978495"/>
            <a:ext cx="330764" cy="369677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3245498" y="5004318"/>
            <a:ext cx="2848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30F01"/>
                </a:solidFill>
              </a:rPr>
              <a:t>	Fiches pratiques</a:t>
            </a:r>
          </a:p>
          <a:p>
            <a:pPr algn="ctr"/>
            <a:endParaRPr lang="fr-FR" sz="500" dirty="0">
              <a:solidFill>
                <a:srgbClr val="C30F01"/>
              </a:solidFill>
            </a:endParaRPr>
          </a:p>
          <a:p>
            <a:pPr algn="just"/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Fiches synthétiques rédigées par des praticiens, elles permettent de disposer rapidement d’un mode d’emploi sur un </a:t>
            </a:r>
            <a:r>
              <a:rPr lang="fr-FR" sz="1200" dirty="0" err="1">
                <a:solidFill>
                  <a:schemeClr val="accent1">
                    <a:lumMod val="50000"/>
                  </a:schemeClr>
                </a:solidFill>
              </a:rPr>
              <a:t>process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 métier.</a:t>
            </a:r>
          </a:p>
          <a:p>
            <a:pPr algn="just"/>
            <a:r>
              <a:rPr lang="fr-FR" sz="1200" u="sng" dirty="0">
                <a:solidFill>
                  <a:schemeClr val="accent1">
                    <a:lumMod val="50000"/>
                  </a:schemeClr>
                </a:solidFill>
              </a:rPr>
              <a:t>Comment y accéder</a:t>
            </a:r>
            <a:r>
              <a:rPr lang="fr-FR" sz="1200" i="1" dirty="0">
                <a:solidFill>
                  <a:schemeClr val="accent1">
                    <a:lumMod val="50000"/>
                  </a:schemeClr>
                </a:solidFill>
              </a:rPr>
              <a:t> ?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 Un raccourci </a:t>
            </a:r>
            <a:r>
              <a:rPr lang="fr-FR" sz="1200" i="1" dirty="0">
                <a:solidFill>
                  <a:schemeClr val="accent1">
                    <a:lumMod val="50000"/>
                  </a:schemeClr>
                </a:solidFill>
              </a:rPr>
              <a:t>Fiches pratiques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 est proposé en page d’accueil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12" y="4991761"/>
            <a:ext cx="362906" cy="39370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734" y="4999477"/>
            <a:ext cx="339579" cy="348695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6257193" y="4992422"/>
            <a:ext cx="26091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30F01"/>
                </a:solidFill>
              </a:rPr>
              <a:t>	Modèles d’actes</a:t>
            </a:r>
          </a:p>
          <a:p>
            <a:pPr algn="ctr"/>
            <a:endParaRPr lang="fr-FR" sz="500" dirty="0">
              <a:solidFill>
                <a:srgbClr val="C30F01"/>
              </a:solidFill>
            </a:endParaRPr>
          </a:p>
          <a:p>
            <a:pPr algn="just"/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Modèles d’actes et de contrats rédigés et mis à jour par des praticiens.</a:t>
            </a:r>
          </a:p>
          <a:p>
            <a:pPr algn="just"/>
            <a:r>
              <a:rPr lang="fr-FR" sz="1200" u="sng" dirty="0">
                <a:solidFill>
                  <a:schemeClr val="accent1">
                    <a:lumMod val="50000"/>
                  </a:schemeClr>
                </a:solidFill>
              </a:rPr>
              <a:t>Comment y accéder</a:t>
            </a:r>
            <a:r>
              <a:rPr lang="fr-FR" sz="1200" i="1" dirty="0">
                <a:solidFill>
                  <a:schemeClr val="accent1">
                    <a:lumMod val="50000"/>
                  </a:schemeClr>
                </a:solidFill>
              </a:rPr>
              <a:t> ?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 Un raccourci </a:t>
            </a:r>
            <a:r>
              <a:rPr lang="fr-FR" sz="1200" i="1" dirty="0">
                <a:solidFill>
                  <a:schemeClr val="accent1">
                    <a:lumMod val="50000"/>
                  </a:schemeClr>
                </a:solidFill>
              </a:rPr>
              <a:t>Modèles d’acte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 est proposé en page d’accueil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191" y="56714"/>
            <a:ext cx="743115" cy="421915"/>
          </a:xfrm>
          <a:prstGeom prst="rect">
            <a:avLst/>
          </a:prstGeom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6972300" y="6406470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2</a:t>
            </a:fld>
            <a:endParaRPr lang="fr-FR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220E5A2-9D21-40AD-B612-34664220E374}"/>
              </a:ext>
            </a:extLst>
          </p:cNvPr>
          <p:cNvSpPr txBox="1"/>
          <p:nvPr/>
        </p:nvSpPr>
        <p:spPr>
          <a:xfrm>
            <a:off x="7181550" y="148919"/>
            <a:ext cx="18481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La recherche de mots clés dans le plan est possible !</a:t>
            </a:r>
            <a:endParaRPr lang="fr-FR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DB34997-381A-414C-B3D0-51E8DCB1D7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7826" y="1033430"/>
            <a:ext cx="5843078" cy="3285097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FF690F95-DC93-4892-BD5C-3BDC4B876B1D}"/>
              </a:ext>
            </a:extLst>
          </p:cNvPr>
          <p:cNvSpPr txBox="1"/>
          <p:nvPr/>
        </p:nvSpPr>
        <p:spPr>
          <a:xfrm>
            <a:off x="1372590" y="2475766"/>
            <a:ext cx="18481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Les fascicules se déplient en cliquant sur les titres</a:t>
            </a:r>
            <a:endParaRPr lang="fr-FR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2766DAC9-C5CC-4CA3-BAC9-FA105DDE8DEA}"/>
              </a:ext>
            </a:extLst>
          </p:cNvPr>
          <p:cNvSpPr/>
          <p:nvPr/>
        </p:nvSpPr>
        <p:spPr>
          <a:xfrm>
            <a:off x="1232452" y="2401240"/>
            <a:ext cx="2199861" cy="102776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E42B9756-266B-4018-8604-3BE0F1A1D564}"/>
              </a:ext>
            </a:extLst>
          </p:cNvPr>
          <p:cNvCxnSpPr>
            <a:cxnSpLocks/>
          </p:cNvCxnSpPr>
          <p:nvPr/>
        </p:nvCxnSpPr>
        <p:spPr>
          <a:xfrm>
            <a:off x="3432313" y="3093150"/>
            <a:ext cx="9276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566BC653-1C43-4FAB-97D9-DD6DD0F4E144}"/>
              </a:ext>
            </a:extLst>
          </p:cNvPr>
          <p:cNvSpPr/>
          <p:nvPr/>
        </p:nvSpPr>
        <p:spPr>
          <a:xfrm>
            <a:off x="7076661" y="56714"/>
            <a:ext cx="1953039" cy="900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79AB20B6-3271-4424-826D-C52EE47682EE}"/>
              </a:ext>
            </a:extLst>
          </p:cNvPr>
          <p:cNvCxnSpPr>
            <a:cxnSpLocks/>
          </p:cNvCxnSpPr>
          <p:nvPr/>
        </p:nvCxnSpPr>
        <p:spPr>
          <a:xfrm flipH="1">
            <a:off x="8415130" y="1004377"/>
            <a:ext cx="273611" cy="8244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86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1231518" y="205207"/>
            <a:ext cx="6557404" cy="372511"/>
          </a:xfrm>
        </p:spPr>
        <p:txBody>
          <a:bodyPr>
            <a:noAutofit/>
          </a:bodyPr>
          <a:lstStyle/>
          <a:p>
            <a:pPr algn="l"/>
            <a:r>
              <a:rPr lang="fr-FR" sz="2000" b="1" dirty="0">
                <a:solidFill>
                  <a:srgbClr val="C30F01"/>
                </a:solidFill>
              </a:rPr>
              <a:t>Comment rechercher par mots clé ?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85750" y="2612086"/>
            <a:ext cx="8591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La recherche Lexis 360 vous permet de rechercher sur l’ensemble de nos contenus ….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87" y="155803"/>
            <a:ext cx="743115" cy="42191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848728"/>
            <a:ext cx="8372742" cy="1593376"/>
          </a:xfrm>
          <a:prstGeom prst="rect">
            <a:avLst/>
          </a:prstGeom>
        </p:spPr>
      </p:pic>
      <p:sp>
        <p:nvSpPr>
          <p:cNvPr id="18" name="Ellipse 17"/>
          <p:cNvSpPr/>
          <p:nvPr/>
        </p:nvSpPr>
        <p:spPr>
          <a:xfrm>
            <a:off x="809298" y="1930590"/>
            <a:ext cx="1783801" cy="44801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4581525" y="3398437"/>
            <a:ext cx="39740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…. Ou de cibler les fonds sur lesquels lancer votre recherche : déroulez le menu pour sélectionner rapidement un ou plusieurs types de contenus </a:t>
            </a:r>
          </a:p>
        </p:txBody>
      </p:sp>
      <p:grpSp>
        <p:nvGrpSpPr>
          <p:cNvPr id="29" name="Groupe 28"/>
          <p:cNvGrpSpPr/>
          <p:nvPr/>
        </p:nvGrpSpPr>
        <p:grpSpPr>
          <a:xfrm>
            <a:off x="189187" y="3120622"/>
            <a:ext cx="3921255" cy="3266747"/>
            <a:chOff x="189187" y="3120622"/>
            <a:chExt cx="3921255" cy="3266747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187" y="3120622"/>
              <a:ext cx="3921255" cy="3266747"/>
            </a:xfrm>
            <a:prstGeom prst="rect">
              <a:avLst/>
            </a:prstGeom>
          </p:spPr>
        </p:pic>
        <p:sp>
          <p:nvSpPr>
            <p:cNvPr id="21" name="Ellipse 20"/>
            <p:cNvSpPr/>
            <p:nvPr/>
          </p:nvSpPr>
          <p:spPr>
            <a:xfrm>
              <a:off x="646389" y="4150941"/>
              <a:ext cx="1072054" cy="262035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/>
            <p:cNvSpPr/>
            <p:nvPr/>
          </p:nvSpPr>
          <p:spPr>
            <a:xfrm>
              <a:off x="809298" y="5416211"/>
              <a:ext cx="746236" cy="287248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Ellipse 22"/>
            <p:cNvSpPr/>
            <p:nvPr/>
          </p:nvSpPr>
          <p:spPr>
            <a:xfrm>
              <a:off x="2375337" y="5015786"/>
              <a:ext cx="1034613" cy="194389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/>
            <p:cNvSpPr/>
            <p:nvPr/>
          </p:nvSpPr>
          <p:spPr>
            <a:xfrm>
              <a:off x="2295524" y="5453793"/>
              <a:ext cx="672989" cy="385032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8" name="ZoneTexte 27"/>
          <p:cNvSpPr txBox="1"/>
          <p:nvPr/>
        </p:nvSpPr>
        <p:spPr>
          <a:xfrm>
            <a:off x="4582514" y="5015786"/>
            <a:ext cx="3837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Déroulez le menu pour sélectionner rapidement un ou plusieurs types de contenus, puis cliquez sur </a:t>
            </a:r>
            <a:r>
              <a:rPr lang="fr-FR" sz="1600" i="1" dirty="0">
                <a:solidFill>
                  <a:schemeClr val="accent1">
                    <a:lumMod val="50000"/>
                  </a:schemeClr>
                </a:solidFill>
              </a:rPr>
              <a:t>Appliquer</a:t>
            </a:r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6345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41" y="25202"/>
            <a:ext cx="743115" cy="42191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24408" y="620459"/>
            <a:ext cx="30042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L’ordre d’affichage des résultats est tri par défaut par pertinence,  calculée en fonction</a:t>
            </a:r>
          </a:p>
          <a:p>
            <a:pPr marL="285750" indent="-285750" algn="just">
              <a:buFontTx/>
              <a:buChar char="-"/>
            </a:pP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du nombre d’occurrence des mots clé trouvés dans le document</a:t>
            </a:r>
          </a:p>
          <a:p>
            <a:pPr marL="285750" indent="-285750" algn="just">
              <a:buFontTx/>
              <a:buChar char="-"/>
            </a:pP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de la proximité entre les mots clé</a:t>
            </a:r>
          </a:p>
          <a:p>
            <a:pPr marL="285750" indent="-285750" algn="just">
              <a:buFontTx/>
              <a:buChar char="-"/>
            </a:pP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 l’emplacement des mots clé au sein du document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84460" y="2455508"/>
            <a:ext cx="28294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Vous pouvez filtrer vos résultats par date : </a:t>
            </a:r>
          </a:p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conservez ainsi le classement par pertinence sur une période plus restreinte</a:t>
            </a:r>
            <a:endParaRPr lang="fr-FR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73877" y="3721366"/>
            <a:ext cx="28186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Vous pouvez filtrer vos résultats par source : </a:t>
            </a:r>
          </a:p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filtrez par exemple sur les revues, par exemple, pour consulter l’actualité sur le thème recherché   </a:t>
            </a:r>
            <a:endParaRPr lang="fr-FR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64074" y="4923367"/>
            <a:ext cx="8627501" cy="1723549"/>
          </a:xfrm>
          <a:prstGeom prst="rect">
            <a:avLst/>
          </a:prstGeom>
          <a:noFill/>
          <a:ln w="3175">
            <a:solidFill>
              <a:srgbClr val="C30F0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OPTIMISEZ VOTRE RECHERCHE</a:t>
            </a:r>
          </a:p>
          <a:p>
            <a:r>
              <a:rPr lang="fr-FR" b="1" dirty="0">
                <a:solidFill>
                  <a:srgbClr val="C30F01"/>
                </a:solidFill>
              </a:rPr>
              <a:t> ET     </a:t>
            </a:r>
            <a:r>
              <a:rPr lang="fr-FR" sz="1400" dirty="0">
                <a:solidFill>
                  <a:srgbClr val="002060"/>
                </a:solidFill>
              </a:rPr>
              <a:t>Utilisez le ET  entre les mots et en majuscules pour les ajouts</a:t>
            </a:r>
            <a:endParaRPr lang="fr-FR" sz="1400" dirty="0"/>
          </a:p>
          <a:p>
            <a:pPr marL="540000" lvl="1"/>
            <a:r>
              <a:rPr lang="fr-FR" sz="1400" dirty="0">
                <a:solidFill>
                  <a:srgbClr val="002060"/>
                </a:solidFill>
              </a:rPr>
              <a:t>Utilisez le OU entre deux mots et en majuscules pour recherche l’un ou l’autre des mots</a:t>
            </a:r>
          </a:p>
          <a:p>
            <a:pPr lvl="1"/>
            <a:endParaRPr lang="fr-FR" sz="1400" dirty="0">
              <a:solidFill>
                <a:srgbClr val="002060"/>
              </a:solidFill>
            </a:endParaRPr>
          </a:p>
          <a:p>
            <a:pPr marL="540000" lvl="1"/>
            <a:r>
              <a:rPr lang="fr-FR" sz="1400" dirty="0">
                <a:solidFill>
                  <a:srgbClr val="002060"/>
                </a:solidFill>
              </a:rPr>
              <a:t>Utilisez les guillemets pour rechercher une expression exacte</a:t>
            </a:r>
          </a:p>
          <a:p>
            <a:pPr lvl="1"/>
            <a:endParaRPr lang="fr-FR" sz="1400" dirty="0">
              <a:solidFill>
                <a:srgbClr val="002060"/>
              </a:solidFill>
            </a:endParaRPr>
          </a:p>
          <a:p>
            <a:pPr marL="540000" lvl="1"/>
            <a:r>
              <a:rPr lang="fr-FR" sz="1400" dirty="0">
                <a:solidFill>
                  <a:srgbClr val="002060"/>
                </a:solidFill>
              </a:rPr>
              <a:t>Utilisez le SAUF en fin de requête et en majuscule pour exclure le dernier mot clé des documents recherchés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204815" y="5419736"/>
            <a:ext cx="538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30F01"/>
                </a:solidFill>
              </a:rPr>
              <a:t>OU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36541" y="5848660"/>
            <a:ext cx="538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30F01"/>
                </a:solidFill>
              </a:rPr>
              <a:t>«  »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92724" y="6296979"/>
            <a:ext cx="640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C30F01"/>
                </a:solidFill>
              </a:rPr>
              <a:t>SAUF</a:t>
            </a:r>
            <a:endParaRPr lang="fr-FR" sz="1200" b="1" dirty="0">
              <a:solidFill>
                <a:srgbClr val="C30F0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32584" y="635709"/>
            <a:ext cx="297642" cy="307777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32584" y="2530578"/>
            <a:ext cx="308220" cy="307777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32584" y="3799364"/>
            <a:ext cx="308220" cy="307777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8" name="Espace réservé du numéro de diapositive 27"/>
          <p:cNvSpPr>
            <a:spLocks noGrp="1"/>
          </p:cNvSpPr>
          <p:nvPr>
            <p:ph type="sldNum" sz="quarter" idx="12"/>
          </p:nvPr>
        </p:nvSpPr>
        <p:spPr>
          <a:xfrm>
            <a:off x="7039017" y="6451286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4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DFDF4C6-183C-418C-82E4-5D6379D0F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0501" y="600138"/>
            <a:ext cx="5061889" cy="3971861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A2E25073-53A9-4003-9029-911966FEA2F9}"/>
              </a:ext>
            </a:extLst>
          </p:cNvPr>
          <p:cNvSpPr txBox="1"/>
          <p:nvPr/>
        </p:nvSpPr>
        <p:spPr>
          <a:xfrm>
            <a:off x="7770075" y="1715762"/>
            <a:ext cx="297642" cy="307777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AAE8BED-75BA-4027-B6E8-912F53ED9456}"/>
              </a:ext>
            </a:extLst>
          </p:cNvPr>
          <p:cNvSpPr txBox="1"/>
          <p:nvPr/>
        </p:nvSpPr>
        <p:spPr>
          <a:xfrm>
            <a:off x="3823314" y="4207477"/>
            <a:ext cx="308220" cy="307777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AAC72CA-FF50-4AED-9A0D-85387FF3E24A}"/>
              </a:ext>
            </a:extLst>
          </p:cNvPr>
          <p:cNvSpPr txBox="1"/>
          <p:nvPr/>
        </p:nvSpPr>
        <p:spPr>
          <a:xfrm>
            <a:off x="3894275" y="2703306"/>
            <a:ext cx="308220" cy="307777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57858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1" y="142829"/>
            <a:ext cx="743115" cy="421915"/>
          </a:xfrm>
          <a:prstGeom prst="rect">
            <a:avLst/>
          </a:prstGeom>
        </p:spPr>
      </p:pic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1412030" y="192233"/>
            <a:ext cx="6557404" cy="372511"/>
          </a:xfrm>
        </p:spPr>
        <p:txBody>
          <a:bodyPr>
            <a:noAutofit/>
          </a:bodyPr>
          <a:lstStyle/>
          <a:p>
            <a:pPr algn="l"/>
            <a:r>
              <a:rPr lang="fr-FR" sz="2000" b="1" dirty="0">
                <a:solidFill>
                  <a:srgbClr val="C30F01"/>
                </a:solidFill>
              </a:rPr>
              <a:t>Comment suivre l’actualité ?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927423" y="1217345"/>
            <a:ext cx="30042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C30F01"/>
                </a:solidFill>
              </a:rPr>
              <a:t>L’alerte sur un document</a:t>
            </a:r>
          </a:p>
          <a:p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L’alerte sur un document permet d’être informé par email à chaque mise à jour du document.</a:t>
            </a:r>
          </a:p>
          <a:p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Cliquez sur </a:t>
            </a:r>
            <a:r>
              <a:rPr lang="fr-FR" sz="1400" i="1" dirty="0">
                <a:solidFill>
                  <a:schemeClr val="accent1">
                    <a:lumMod val="50000"/>
                  </a:schemeClr>
                </a:solidFill>
              </a:rPr>
              <a:t>Alerter en cas de mise à jour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  pour suivre les mises à jour du document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139732" y="4036745"/>
            <a:ext cx="28804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C30F01"/>
                </a:solidFill>
              </a:rPr>
              <a:t>La veille sur une recherche</a:t>
            </a:r>
          </a:p>
          <a:p>
            <a:endParaRPr lang="fr-FR" sz="12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La veille permet de vous informer par email de tout nouveau document publié répondant à la recherche enregistrée.</a:t>
            </a:r>
          </a:p>
          <a:p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Cliquez sur </a:t>
            </a:r>
            <a:r>
              <a:rPr lang="fr-FR" sz="1400" i="1" dirty="0">
                <a:solidFill>
                  <a:schemeClr val="accent1">
                    <a:lumMod val="50000"/>
                  </a:schemeClr>
                </a:solidFill>
              </a:rPr>
              <a:t>Créez une veille 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pour enregistrer votre veille</a:t>
            </a:r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>
          <a:xfrm>
            <a:off x="7086600" y="6492876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5</a:t>
            </a:fld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7240B14-0538-46DD-B054-C98FED860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08" y="538971"/>
            <a:ext cx="5234903" cy="298610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A412CD0-3E7E-4A10-A70B-AE03B15E7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905" y="3864993"/>
            <a:ext cx="5043306" cy="285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16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/>
          <p:cNvGrpSpPr/>
          <p:nvPr/>
        </p:nvGrpSpPr>
        <p:grpSpPr>
          <a:xfrm>
            <a:off x="285748" y="554686"/>
            <a:ext cx="4085406" cy="2509282"/>
            <a:chOff x="285748" y="554686"/>
            <a:chExt cx="4085406" cy="2509282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748" y="554686"/>
              <a:ext cx="4085405" cy="344549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749" y="899800"/>
              <a:ext cx="4085405" cy="2164168"/>
            </a:xfrm>
            <a:prstGeom prst="rect">
              <a:avLst/>
            </a:prstGeom>
          </p:spPr>
        </p:pic>
        <p:sp>
          <p:nvSpPr>
            <p:cNvPr id="6" name="Ellipse 5"/>
            <p:cNvSpPr/>
            <p:nvPr/>
          </p:nvSpPr>
          <p:spPr>
            <a:xfrm>
              <a:off x="1158109" y="640868"/>
              <a:ext cx="499241" cy="25865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Ellipse 6"/>
            <p:cNvSpPr/>
            <p:nvPr/>
          </p:nvSpPr>
          <p:spPr>
            <a:xfrm>
              <a:off x="3257055" y="990303"/>
              <a:ext cx="1114098" cy="26436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41" y="142829"/>
            <a:ext cx="743115" cy="42191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49" y="3154472"/>
            <a:ext cx="4343402" cy="264512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241623" y="1312983"/>
            <a:ext cx="3004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C30F01"/>
                </a:solidFill>
              </a:rPr>
              <a:t>Les newsletters thématiques</a:t>
            </a:r>
          </a:p>
          <a:p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Inscrivez vous en bas de la page d’accueil à la réception des newsletters thématiques.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241623" y="3356365"/>
            <a:ext cx="300426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C30F01"/>
                </a:solidFill>
              </a:rPr>
              <a:t>Les sommaires des revues</a:t>
            </a:r>
          </a:p>
          <a:p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Inscrivez vous à la réception sommaires des revues inclues dans votre abonnement, pour recevoir par email dès leur mise en ligne les sommaires des nouveaux numéros de vos revues.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00" y="5923461"/>
            <a:ext cx="5029200" cy="826226"/>
          </a:xfrm>
          <a:prstGeom prst="rect">
            <a:avLst/>
          </a:prstGeom>
        </p:spPr>
      </p:pic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7067550" y="6475050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13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6" y="25058"/>
            <a:ext cx="1244984" cy="706859"/>
          </a:xfrm>
          <a:prstGeom prst="rect">
            <a:avLst/>
          </a:prstGeom>
        </p:spPr>
      </p:pic>
      <p:sp>
        <p:nvSpPr>
          <p:cNvPr id="5" name="Sous-titre 2"/>
          <p:cNvSpPr txBox="1">
            <a:spLocks/>
          </p:cNvSpPr>
          <p:nvPr/>
        </p:nvSpPr>
        <p:spPr>
          <a:xfrm>
            <a:off x="1590674" y="177325"/>
            <a:ext cx="6557404" cy="3725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b="1" dirty="0">
                <a:solidFill>
                  <a:srgbClr val="C30F01"/>
                </a:solidFill>
              </a:rPr>
              <a:t>Pour aller plus loin – Formation et aide à la recherche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1495424" y="731917"/>
            <a:ext cx="6019801" cy="2261484"/>
            <a:chOff x="1543049" y="731917"/>
            <a:chExt cx="6019801" cy="2261484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43049" y="731917"/>
              <a:ext cx="4038600" cy="2261484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81649" y="731917"/>
              <a:ext cx="1981201" cy="2261484"/>
            </a:xfrm>
            <a:prstGeom prst="rect">
              <a:avLst/>
            </a:prstGeom>
          </p:spPr>
        </p:pic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7157" y="3269144"/>
            <a:ext cx="3759753" cy="2947988"/>
          </a:xfrm>
          <a:prstGeom prst="rect">
            <a:avLst/>
          </a:prstGeom>
        </p:spPr>
      </p:pic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541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6" y="25058"/>
            <a:ext cx="1244984" cy="706859"/>
          </a:xfrm>
          <a:prstGeom prst="rect">
            <a:avLst/>
          </a:prstGeom>
        </p:spPr>
      </p:pic>
      <p:sp>
        <p:nvSpPr>
          <p:cNvPr id="5" name="Sous-titre 2"/>
          <p:cNvSpPr txBox="1">
            <a:spLocks/>
          </p:cNvSpPr>
          <p:nvPr/>
        </p:nvSpPr>
        <p:spPr>
          <a:xfrm>
            <a:off x="1590674" y="177325"/>
            <a:ext cx="6557404" cy="3725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b="1" dirty="0">
                <a:solidFill>
                  <a:srgbClr val="C30F01"/>
                </a:solidFill>
              </a:rPr>
              <a:t>Pour aller plus loin – Foire aux questions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214" y="1821447"/>
            <a:ext cx="4636871" cy="304323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3207" y="1959472"/>
            <a:ext cx="372706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/>
            <a:endParaRPr lang="fr-FR" sz="1200" dirty="0"/>
          </a:p>
          <a:p>
            <a:pPr marL="266700">
              <a:buFontTx/>
              <a:buChar char="-"/>
            </a:pPr>
            <a:r>
              <a:rPr lang="fr-FR" sz="1200" dirty="0"/>
              <a:t> </a:t>
            </a:r>
            <a:r>
              <a:rPr lang="fr-FR" sz="1200" b="1" dirty="0"/>
              <a:t>Comment accéder à Lexis 360 ? Vous rencontrez des difficultés à vous identifier ou à vous connecter sur Lexis 360 ? Vos pages s’affichent mal ? </a:t>
            </a:r>
          </a:p>
          <a:p>
            <a:pPr marL="266700" lvl="1"/>
            <a:r>
              <a:rPr lang="fr-FR" sz="1200" dirty="0"/>
              <a:t>Cette rubrique est faite pour vous ! A l’aide de copie d’écrans, suivez pas à pas les modes d’emploi proposés pour résoudre ces difficultés techniques d’accès et de navigation.</a:t>
            </a:r>
          </a:p>
          <a:p>
            <a:pPr marL="266700">
              <a:buFontTx/>
              <a:buChar char="-"/>
            </a:pPr>
            <a:endParaRPr lang="fr-FR" sz="1200" dirty="0"/>
          </a:p>
          <a:p>
            <a:pPr marL="266700">
              <a:buFontTx/>
              <a:buChar char="-"/>
            </a:pPr>
            <a:r>
              <a:rPr lang="fr-FR" sz="1200" dirty="0"/>
              <a:t> </a:t>
            </a:r>
            <a:r>
              <a:rPr lang="fr-FR" sz="1200" b="1" dirty="0"/>
              <a:t>Comment rechercher efficacement ? Quels sont les contenus auxquels j’ai accès ? Comment accéder aux sommaires de mes revues et encyclopédies ? </a:t>
            </a:r>
          </a:p>
          <a:p>
            <a:pPr marL="266700" lvl="1"/>
            <a:r>
              <a:rPr lang="fr-FR" sz="1200" dirty="0"/>
              <a:t>Rendez-vous sur les fiches contenus et recherche pour gagner du temps et rechercher rapidement vos informations sur Lexis 360.</a:t>
            </a:r>
          </a:p>
          <a:p>
            <a:pPr marL="266700">
              <a:buFontTx/>
              <a:buChar char="-"/>
            </a:pPr>
            <a:endParaRPr lang="fr-FR" sz="1200" dirty="0"/>
          </a:p>
          <a:p>
            <a:pPr marL="266700">
              <a:buFontTx/>
              <a:buChar char="-"/>
            </a:pPr>
            <a:r>
              <a:rPr lang="fr-FR" sz="1200" dirty="0"/>
              <a:t> </a:t>
            </a:r>
            <a:r>
              <a:rPr lang="fr-FR" sz="1200" b="1" dirty="0"/>
              <a:t>Une question sur les services associés à votre abonnement à Lexis 360 ? Vous souhaitez bénéficier d’une nouvelle formation ? Vous souhaitez accéder aux vidéos de formation ? </a:t>
            </a:r>
          </a:p>
          <a:p>
            <a:pPr marL="266700" lvl="1"/>
            <a:r>
              <a:rPr lang="fr-FR" sz="1200" dirty="0"/>
              <a:t>Les rubriques Formations et Vidéos répondront à toutes vos questions.</a:t>
            </a:r>
          </a:p>
          <a:p>
            <a:pPr marL="266700">
              <a:buFontTx/>
              <a:buChar char="-"/>
            </a:pPr>
            <a:endParaRPr lang="fr-FR" sz="1200" dirty="0"/>
          </a:p>
          <a:p>
            <a:pPr marL="266700">
              <a:buFontTx/>
              <a:buChar char="-"/>
            </a:pPr>
            <a:endParaRPr lang="fr-FR" sz="1200" dirty="0"/>
          </a:p>
          <a:p>
            <a:endParaRPr lang="fr-FR" sz="1200" dirty="0"/>
          </a:p>
        </p:txBody>
      </p:sp>
      <p:sp>
        <p:nvSpPr>
          <p:cNvPr id="10" name="ZoneTexte 9"/>
          <p:cNvSpPr txBox="1"/>
          <p:nvPr/>
        </p:nvSpPr>
        <p:spPr>
          <a:xfrm>
            <a:off x="285750" y="990577"/>
            <a:ext cx="8572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Retrouvez les réponses à toutes les questions les plus courantes des utilisateurs sur Lexis 360 sur </a:t>
            </a:r>
            <a:r>
              <a:rPr lang="fr-FR" sz="1600" dirty="0">
                <a:hlinkClick r:id="rId4"/>
              </a:rPr>
              <a:t>www.assistance.lexisnexis.fr</a:t>
            </a:r>
            <a:r>
              <a:rPr lang="fr-FR" sz="1600" dirty="0"/>
              <a:t>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025214" y="5305425"/>
            <a:ext cx="42862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/>
              <a:t>Rendez-vous sur </a:t>
            </a:r>
            <a:r>
              <a:rPr lang="fr-FR" sz="1600" dirty="0">
                <a:hlinkClick r:id="rId4"/>
              </a:rPr>
              <a:t>www.assistance.lexisnexis.fr</a:t>
            </a:r>
            <a:r>
              <a:rPr lang="fr-FR" sz="1600" dirty="0"/>
              <a:t> et naviguez dans nos rubriques ou utilisez la recherche pour poser vos questions librement.</a:t>
            </a:r>
          </a:p>
          <a:p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7077075" y="6489701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58590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19216</TotalTime>
  <Words>675</Words>
  <Application>Microsoft Office PowerPoint</Application>
  <PresentationFormat>Affichage à l'écran (4:3)</PresentationFormat>
  <Paragraphs>95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L’essentiel pour  optimiser vos recherches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Lexisnexis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L’essentiel pour optimiser vos recherches</dc:title>
  <dc:creator>Dellome, Daniella (LNG-PAR)</dc:creator>
  <cp:lastModifiedBy>Fischer, Murielle (LNG-PAR)</cp:lastModifiedBy>
  <cp:revision>63</cp:revision>
  <cp:lastPrinted>2018-11-30T14:17:01Z</cp:lastPrinted>
  <dcterms:created xsi:type="dcterms:W3CDTF">2018-11-29T09:45:05Z</dcterms:created>
  <dcterms:modified xsi:type="dcterms:W3CDTF">2020-04-29T08:56:51Z</dcterms:modified>
</cp:coreProperties>
</file>