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6" r:id="rId2"/>
    <p:sldId id="264" r:id="rId3"/>
    <p:sldId id="265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F01"/>
    <a:srgbClr val="F82818"/>
    <a:srgbClr val="E51101"/>
    <a:srgbClr val="FE2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>
        <p:scale>
          <a:sx n="72" d="100"/>
          <a:sy n="72" d="100"/>
        </p:scale>
        <p:origin x="12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564E6-A77A-4BDD-9EC1-118343E2B8E6}" type="datetimeFigureOut">
              <a:rPr lang="fr-FR" smtClean="0"/>
              <a:t>29/04/2020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8CC42-8582-4F12-88F4-A41DCBD2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47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14D6D-9880-4F09-A620-D0F9EFD8DF86}" type="datetime1">
              <a:rPr lang="fr-FR" smtClean="0"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4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C991-CD05-4F04-87A4-E199E11D077D}" type="datetime1">
              <a:rPr lang="fr-FR" smtClean="0"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92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0546-4D8C-4666-810C-693F76836386}" type="datetime1">
              <a:rPr lang="fr-FR" smtClean="0"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52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648D-A20C-4506-A9AF-2E4AAABF39BB}" type="datetime1">
              <a:rPr lang="fr-FR" smtClean="0"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1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E1CC-14A1-4D50-8B61-8C03AC65C49E}" type="datetime1">
              <a:rPr lang="fr-FR" smtClean="0"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68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7CF6-19E8-4DB7-8C73-FBA62E27B069}" type="datetime1">
              <a:rPr lang="fr-FR" smtClean="0"/>
              <a:t>29/04/2020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1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17DFD-9F7E-4136-AB72-29F59317BFD9}" type="datetime1">
              <a:rPr lang="fr-FR" smtClean="0"/>
              <a:t>29/04/2020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97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8DC8-9185-4224-8035-FA707BFCE94B}" type="datetime1">
              <a:rPr lang="fr-FR" smtClean="0"/>
              <a:t>29/04/2020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37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4D8-4E76-4552-93CC-5541CBCD3FBA}" type="datetime1">
              <a:rPr lang="fr-FR" smtClean="0"/>
              <a:t>29/04/2020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5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4529-1DB8-4F8A-A2F3-DCF5AA1FD32D}" type="datetime1">
              <a:rPr lang="fr-FR" smtClean="0"/>
              <a:t>29/04/2020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23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F3D6-52CD-426B-92A6-5F47CF2DD9A5}" type="datetime1">
              <a:rPr lang="fr-FR" smtClean="0"/>
              <a:t>29/04/2020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91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60398-52B4-42FE-AEB7-57AEF8C98741}" type="datetime1">
              <a:rPr lang="fr-FR" smtClean="0"/>
              <a:t>29/04/2020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9D53-83B4-465A-8831-24588C43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81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sistance.lexisnexis.f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95525" y="168727"/>
            <a:ext cx="6353175" cy="1064822"/>
          </a:xfrm>
          <a:solidFill>
            <a:srgbClr val="C30F01"/>
          </a:solidFill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chemeClr val="bg1"/>
                </a:solidFill>
              </a:rPr>
              <a:t>L’essentiel pour 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>
                <a:solidFill>
                  <a:schemeClr val="bg1"/>
                </a:solidFill>
              </a:rPr>
              <a:t>optimiser vos recherches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2245" y="1374230"/>
            <a:ext cx="5607710" cy="682579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accéder à vos contenus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233033" y="1419902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1080" y="3277345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71080" y="2052664"/>
            <a:ext cx="2494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L’onglet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Contenus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vous permet de naviguer dans les plans, tables et sommaires de nos contenus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99309" y="3287822"/>
            <a:ext cx="184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l’onglet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Contenus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7320" y="4306889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74698" y="4306889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Choisissez votre contenu pour accéder aux plans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1</a:t>
            </a:fld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7FCEF73-D272-40FA-ADFA-7AA977A029B2}"/>
              </a:ext>
            </a:extLst>
          </p:cNvPr>
          <p:cNvSpPr/>
          <p:nvPr/>
        </p:nvSpPr>
        <p:spPr>
          <a:xfrm>
            <a:off x="819833" y="5870713"/>
            <a:ext cx="7979609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876CBB-517D-453A-8435-F342F328B18A}"/>
              </a:ext>
            </a:extLst>
          </p:cNvPr>
          <p:cNvSpPr txBox="1"/>
          <p:nvPr/>
        </p:nvSpPr>
        <p:spPr>
          <a:xfrm>
            <a:off x="999308" y="5908470"/>
            <a:ext cx="7649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information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: Des modules de recherches sont désormais disponibles au niveau des encyclopédies, la jurisprudence, la législation et règlementation </a:t>
            </a:r>
            <a:r>
              <a:rPr lang="fr-FR">
                <a:solidFill>
                  <a:schemeClr val="accent5">
                    <a:lumMod val="50000"/>
                  </a:schemeClr>
                </a:solidFill>
              </a:rPr>
              <a:t>et les autres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sources officielles . 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D1B6F6F-94E7-4920-BE61-726460847DA5}"/>
              </a:ext>
            </a:extLst>
          </p:cNvPr>
          <p:cNvCxnSpPr>
            <a:cxnSpLocks/>
          </p:cNvCxnSpPr>
          <p:nvPr/>
        </p:nvCxnSpPr>
        <p:spPr>
          <a:xfrm>
            <a:off x="10240030" y="3811042"/>
            <a:ext cx="1811187" cy="26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0CA5EDA-F43E-448C-8F4A-CB26475C5EC4}"/>
              </a:ext>
            </a:extLst>
          </p:cNvPr>
          <p:cNvCxnSpPr>
            <a:cxnSpLocks/>
          </p:cNvCxnSpPr>
          <p:nvPr/>
        </p:nvCxnSpPr>
        <p:spPr>
          <a:xfrm flipH="1">
            <a:off x="11150593" y="4522240"/>
            <a:ext cx="12352" cy="16765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C2632B16-ED04-4D26-8F7E-7887AD1498EE}"/>
              </a:ext>
            </a:extLst>
          </p:cNvPr>
          <p:cNvSpPr/>
          <p:nvPr/>
        </p:nvSpPr>
        <p:spPr>
          <a:xfrm>
            <a:off x="10503715" y="2421996"/>
            <a:ext cx="1547502" cy="9608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83AB94D-BB99-442D-A1C3-84B2ACF635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7320" y="355977"/>
            <a:ext cx="1447800" cy="5715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7C52A53-A440-4DEF-AC50-019758902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88" y="1908338"/>
            <a:ext cx="6378051" cy="354518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522EDBC-3BB4-4449-9C5E-E47676BF9C40}"/>
              </a:ext>
            </a:extLst>
          </p:cNvPr>
          <p:cNvSpPr txBox="1"/>
          <p:nvPr/>
        </p:nvSpPr>
        <p:spPr>
          <a:xfrm>
            <a:off x="2771514" y="4244309"/>
            <a:ext cx="522514" cy="461665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864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5191" y="611268"/>
            <a:ext cx="2434798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Dans les encyclopédies, vous pouvez dérouler le plan sur la gauche.</a:t>
            </a:r>
          </a:p>
          <a:p>
            <a:pPr algn="just"/>
            <a:endParaRPr lang="fr-FR" sz="105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3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300" i="1" dirty="0">
                <a:solidFill>
                  <a:schemeClr val="accent1">
                    <a:lumMod val="50000"/>
                  </a:schemeClr>
                </a:solidFill>
              </a:rPr>
              <a:t>Elargir cette colonne </a:t>
            </a:r>
            <a:r>
              <a:rPr lang="fr-FR" sz="1300" dirty="0">
                <a:solidFill>
                  <a:schemeClr val="accent1">
                    <a:lumMod val="50000"/>
                  </a:schemeClr>
                </a:solidFill>
              </a:rPr>
              <a:t>pour une meilleure lisibilité du plan.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54013" y="817057"/>
            <a:ext cx="17816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La recherche de mots clés dans le plan est possible !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9493" y="3640480"/>
            <a:ext cx="1848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Les fascicules se déplient en cliquant sur les titres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72300" y="640647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2</a:t>
            </a:fld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50FD12D-32F5-41C5-A945-20A117BABC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6967" y="86405"/>
            <a:ext cx="1108250" cy="44913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A59CC93-CC5D-4518-AA02-F0F4015EC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45" y="2054246"/>
            <a:ext cx="6957390" cy="3853699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ECB8668-7E5A-4ABA-BCE9-B266758C420F}"/>
              </a:ext>
            </a:extLst>
          </p:cNvPr>
          <p:cNvSpPr/>
          <p:nvPr/>
        </p:nvSpPr>
        <p:spPr>
          <a:xfrm>
            <a:off x="6554013" y="817057"/>
            <a:ext cx="1940630" cy="7386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1078860-F59F-4FF5-81C6-563382BAFFD0}"/>
              </a:ext>
            </a:extLst>
          </p:cNvPr>
          <p:cNvSpPr/>
          <p:nvPr/>
        </p:nvSpPr>
        <p:spPr>
          <a:xfrm>
            <a:off x="109493" y="3568851"/>
            <a:ext cx="1756754" cy="824487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FCFAFAF-3D66-4419-941C-7715162A6953}"/>
              </a:ext>
            </a:extLst>
          </p:cNvPr>
          <p:cNvCxnSpPr>
            <a:cxnSpLocks/>
          </p:cNvCxnSpPr>
          <p:nvPr/>
        </p:nvCxnSpPr>
        <p:spPr>
          <a:xfrm>
            <a:off x="6732104" y="1555721"/>
            <a:ext cx="240196" cy="9489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52041D8-229E-4D2A-9CA4-087643C60D98}"/>
              </a:ext>
            </a:extLst>
          </p:cNvPr>
          <p:cNvCxnSpPr>
            <a:cxnSpLocks/>
            <a:stCxn id="2" idx="1"/>
          </p:cNvCxnSpPr>
          <p:nvPr/>
        </p:nvCxnSpPr>
        <p:spPr>
          <a:xfrm>
            <a:off x="1911945" y="3981096"/>
            <a:ext cx="20372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0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114300" y="4671338"/>
            <a:ext cx="8874509" cy="2088981"/>
          </a:xfrm>
          <a:ln w="19050">
            <a:solidFill>
              <a:srgbClr val="C30F0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000" b="1" dirty="0">
                <a:solidFill>
                  <a:srgbClr val="C30F01"/>
                </a:solidFill>
              </a:rPr>
              <a:t>NOUVEAUX CONTENUS &amp; OUTILS PRATIQUES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16967" y="5016054"/>
            <a:ext cx="283942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Synthèses</a:t>
            </a:r>
          </a:p>
          <a:p>
            <a:pPr algn="ctr"/>
            <a:endParaRPr lang="fr-FR" sz="7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Les synthèses proposent une approche globale sur une matière, résumant et facilitant la navigation vers plusieurs fascicules.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Synthèses </a:t>
            </a:r>
            <a:r>
              <a:rPr lang="fr-FR" sz="1200" i="1" dirty="0" err="1">
                <a:solidFill>
                  <a:schemeClr val="accent1">
                    <a:lumMod val="50000"/>
                  </a:schemeClr>
                </a:solidFill>
              </a:rPr>
              <a:t>JurisClasseur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300923" y="4978495"/>
            <a:ext cx="330764" cy="36967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245498" y="5004318"/>
            <a:ext cx="2848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Fiches pratiques</a:t>
            </a:r>
          </a:p>
          <a:p>
            <a:pPr algn="ctr"/>
            <a:endParaRPr lang="fr-FR" sz="5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Fiches synthétiques rédigées par des praticiens, elles permettent de disposer rapidement d’un mode d’emploi sur un </a:t>
            </a:r>
            <a:r>
              <a:rPr lang="fr-FR" sz="1200" dirty="0" err="1">
                <a:solidFill>
                  <a:schemeClr val="accent1">
                    <a:lumMod val="50000"/>
                  </a:schemeClr>
                </a:solidFill>
              </a:rPr>
              <a:t>process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métier.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Fiches pratiques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12" y="4991761"/>
            <a:ext cx="362906" cy="3937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734" y="4999477"/>
            <a:ext cx="339579" cy="34869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257193" y="4992422"/>
            <a:ext cx="2609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30F01"/>
                </a:solidFill>
              </a:rPr>
              <a:t>	Modèles d’actes</a:t>
            </a:r>
          </a:p>
          <a:p>
            <a:pPr algn="ctr"/>
            <a:endParaRPr lang="fr-FR" sz="500" dirty="0">
              <a:solidFill>
                <a:srgbClr val="C30F01"/>
              </a:solidFill>
            </a:endParaRPr>
          </a:p>
          <a:p>
            <a:pPr algn="just"/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Modèles d’actes et de contrats rédigés et mis à jour par des praticiens.</a:t>
            </a:r>
          </a:p>
          <a:p>
            <a:pPr algn="just"/>
            <a:r>
              <a:rPr lang="fr-FR" sz="1200" u="sng" dirty="0">
                <a:solidFill>
                  <a:schemeClr val="accent1">
                    <a:lumMod val="50000"/>
                  </a:schemeClr>
                </a:solidFill>
              </a:rPr>
              <a:t>Comment y accéder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 ?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Un raccourci </a:t>
            </a:r>
            <a:r>
              <a:rPr lang="fr-FR" sz="1200" i="1" dirty="0">
                <a:solidFill>
                  <a:schemeClr val="accent1">
                    <a:lumMod val="50000"/>
                  </a:schemeClr>
                </a:solidFill>
              </a:rPr>
              <a:t>Modèles d’acte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est proposé en page d’accueil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72300" y="640647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3</a:t>
            </a:fld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50FD12D-32F5-41C5-A945-20A117BABC4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6967" y="86405"/>
            <a:ext cx="1108250" cy="44913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8204ED4-F9E9-4609-AD13-67F054418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6787" y="1178182"/>
            <a:ext cx="4634250" cy="261038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1EC8121-2F0D-42A5-9ACB-B0AA9497B2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91" y="1178183"/>
            <a:ext cx="4098447" cy="2770966"/>
          </a:xfrm>
          <a:prstGeom prst="rect">
            <a:avLst/>
          </a:prstGeom>
        </p:spPr>
      </p:pic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CE2C7D2-5E56-4789-806F-BD7786A61151}"/>
              </a:ext>
            </a:extLst>
          </p:cNvPr>
          <p:cNvCxnSpPr>
            <a:cxnSpLocks/>
          </p:cNvCxnSpPr>
          <p:nvPr/>
        </p:nvCxnSpPr>
        <p:spPr>
          <a:xfrm flipV="1">
            <a:off x="1616766" y="4237276"/>
            <a:ext cx="0" cy="868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8ED2D33-5840-4A87-A753-D1E4C479F750}"/>
              </a:ext>
            </a:extLst>
          </p:cNvPr>
          <p:cNvCxnSpPr>
            <a:cxnSpLocks/>
          </p:cNvCxnSpPr>
          <p:nvPr/>
        </p:nvCxnSpPr>
        <p:spPr>
          <a:xfrm flipV="1">
            <a:off x="5055705" y="3949149"/>
            <a:ext cx="748747" cy="1156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35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1231518" y="205207"/>
            <a:ext cx="6557404" cy="372511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rechercher par mots clé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5750" y="2612086"/>
            <a:ext cx="8591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La recherche Lexis 360 Secteur Public vous permet de rechercher sur l’ensemble de nos contenus ….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581525" y="3398437"/>
            <a:ext cx="3974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…. Ou de cibler les fonds sur lesquels lancer votre recherche : déroulez le menu pour sélectionner rapidement un ou plusieurs types de contenus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582514" y="5015786"/>
            <a:ext cx="3837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Déroulez le menu pour sélectionner rapidement un ou plusieurs types de contenus, puis cliquez sur </a:t>
            </a:r>
            <a:r>
              <a:rPr lang="fr-FR" sz="1600" i="1" dirty="0">
                <a:solidFill>
                  <a:schemeClr val="accent1">
                    <a:lumMod val="50000"/>
                  </a:schemeClr>
                </a:solidFill>
              </a:rPr>
              <a:t>Appliquer</a:t>
            </a: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4</a:t>
            </a:fld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179031B-B415-401F-A88B-C8657CE449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468" y="185508"/>
            <a:ext cx="1162050" cy="37251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7091F0E-FA09-4A98-B05A-D94CD494F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3" y="768087"/>
            <a:ext cx="8314965" cy="14418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9DC5F81-CF76-4DEF-AC6C-2765086EE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34" y="3084069"/>
            <a:ext cx="3837585" cy="356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4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24408" y="620459"/>
            <a:ext cx="30042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L’ordre d’affichage des résultats est tri par défaut par pertinence,  calculée en fonction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du nombre d’occurrence des mots clé trouvés dans le document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de la proximité entre les mots clé</a:t>
            </a:r>
          </a:p>
          <a:p>
            <a:pPr marL="285750" indent="-285750" algn="just">
              <a:buFontTx/>
              <a:buChar char="-"/>
            </a:pP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l’emplacement des mots clé au sein du document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4460" y="2455508"/>
            <a:ext cx="2829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Vous pouvez filtrer vos résultats par date : </a:t>
            </a: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conservez ainsi le classement par pertinence sur une période plus restreinte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3877" y="3721366"/>
            <a:ext cx="28186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Vous pouvez filtrer vos résultats par source : </a:t>
            </a: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filtrez par exemple sur les revues, par exemple, pour consulter l’actualité sur le thème recherché   </a:t>
            </a:r>
            <a:endParaRPr lang="fr-FR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4074" y="4923367"/>
            <a:ext cx="8627501" cy="2000548"/>
          </a:xfrm>
          <a:prstGeom prst="rect">
            <a:avLst/>
          </a:prstGeom>
          <a:noFill/>
          <a:ln w="3175">
            <a:solidFill>
              <a:srgbClr val="C30F0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OPTIMISEZ VOTRE RECHERCHE</a:t>
            </a:r>
          </a:p>
          <a:p>
            <a:r>
              <a:rPr lang="fr-FR" b="1" dirty="0">
                <a:solidFill>
                  <a:srgbClr val="C00000"/>
                </a:solidFill>
              </a:rPr>
              <a:t>   </a:t>
            </a:r>
            <a:r>
              <a:rPr lang="fr-FR" b="1" dirty="0">
                <a:solidFill>
                  <a:srgbClr val="C30F01"/>
                </a:solidFill>
              </a:rPr>
              <a:t>ET    </a:t>
            </a:r>
            <a:r>
              <a:rPr lang="fr-FR" sz="1400" dirty="0">
                <a:solidFill>
                  <a:srgbClr val="002060"/>
                </a:solidFill>
              </a:rPr>
              <a:t>Utilisez le ET entre deux mots et en majuscules pour recherche tous les mots</a:t>
            </a:r>
          </a:p>
          <a:p>
            <a:endParaRPr lang="fr-FR" dirty="0"/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 OU entre deux mots et en majuscules pour recherche l’un ou l’autre des mots</a:t>
            </a:r>
          </a:p>
          <a:p>
            <a:pPr lvl="1"/>
            <a:endParaRPr lang="fr-FR" sz="1400" dirty="0">
              <a:solidFill>
                <a:srgbClr val="002060"/>
              </a:solidFill>
            </a:endParaRPr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les guillemets pour rechercher une expression exacte</a:t>
            </a:r>
          </a:p>
          <a:p>
            <a:pPr lvl="1"/>
            <a:endParaRPr lang="fr-FR" sz="1400" dirty="0">
              <a:solidFill>
                <a:srgbClr val="002060"/>
              </a:solidFill>
            </a:endParaRPr>
          </a:p>
          <a:p>
            <a:pPr marL="540000" lvl="1"/>
            <a:r>
              <a:rPr lang="fr-FR" sz="1400" dirty="0">
                <a:solidFill>
                  <a:srgbClr val="002060"/>
                </a:solidFill>
              </a:rPr>
              <a:t>Utilisez le SAUF en fin de requête et en majuscule pour exclure le dernier mot clé des documents recherchés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09008" y="5726756"/>
            <a:ext cx="5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30F01"/>
                </a:solidFill>
              </a:rPr>
              <a:t>OU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98865" y="6112313"/>
            <a:ext cx="538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30F01"/>
                </a:solidFill>
              </a:rPr>
              <a:t>«  »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47616" y="6563119"/>
            <a:ext cx="640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30F01"/>
                </a:solidFill>
              </a:rPr>
              <a:t>SAUF</a:t>
            </a:r>
            <a:endParaRPr lang="fr-FR" sz="1200" b="1" dirty="0">
              <a:solidFill>
                <a:srgbClr val="C30F0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2584" y="635709"/>
            <a:ext cx="297642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32584" y="2530578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32584" y="3799364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>
          <a:xfrm>
            <a:off x="7039017" y="6451286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5</a:t>
            </a:fld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6F52D72-5995-45A7-BACC-44CAFB8873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4073" y="111959"/>
            <a:ext cx="1253909" cy="4121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3A3C0E3-7393-4EFC-8D2D-11F5A7C58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750" y="714755"/>
            <a:ext cx="5541244" cy="355244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21F04DF2-CC91-4450-921E-CA778137E2D2}"/>
              </a:ext>
            </a:extLst>
          </p:cNvPr>
          <p:cNvSpPr txBox="1"/>
          <p:nvPr/>
        </p:nvSpPr>
        <p:spPr>
          <a:xfrm>
            <a:off x="8170028" y="2033813"/>
            <a:ext cx="297642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C857961-5BC3-4083-907B-50CD35033639}"/>
              </a:ext>
            </a:extLst>
          </p:cNvPr>
          <p:cNvSpPr txBox="1"/>
          <p:nvPr/>
        </p:nvSpPr>
        <p:spPr>
          <a:xfrm>
            <a:off x="3611280" y="2679518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222F314-DB0C-450A-A8EA-56DA3E1ED506}"/>
              </a:ext>
            </a:extLst>
          </p:cNvPr>
          <p:cNvSpPr txBox="1"/>
          <p:nvPr/>
        </p:nvSpPr>
        <p:spPr>
          <a:xfrm>
            <a:off x="3611280" y="3721366"/>
            <a:ext cx="308220" cy="307777"/>
          </a:xfrm>
          <a:prstGeom prst="rect">
            <a:avLst/>
          </a:prstGeom>
          <a:solidFill>
            <a:srgbClr val="C30F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785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1412030" y="192233"/>
            <a:ext cx="6557404" cy="372511"/>
          </a:xfrm>
        </p:spPr>
        <p:txBody>
          <a:bodyPr>
            <a:noAutofit/>
          </a:bodyPr>
          <a:lstStyle/>
          <a:p>
            <a:pPr algn="l"/>
            <a:r>
              <a:rPr lang="fr-FR" sz="2000" b="1" dirty="0">
                <a:solidFill>
                  <a:srgbClr val="C30F01"/>
                </a:solidFill>
              </a:rPr>
              <a:t>Comment suivre l’actualité ?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27423" y="1217345"/>
            <a:ext cx="3004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L’alerte sur un document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L’alerte sur un document permet d’être informé par email à chaque mise à jour du document.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Alerter en cas de mise à jour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  pour suivre les mises à jour du document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139732" y="4036745"/>
            <a:ext cx="2880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La veille sur une recherche</a:t>
            </a:r>
          </a:p>
          <a:p>
            <a:endParaRPr lang="fr-FR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La veille permet de vous informer par email de tout nouveau document publié répondant à la recherche enregistrée.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Cliquez sur </a:t>
            </a:r>
            <a:r>
              <a:rPr lang="fr-FR" sz="1400" i="1" dirty="0">
                <a:solidFill>
                  <a:schemeClr val="accent1">
                    <a:lumMod val="50000"/>
                  </a:schemeClr>
                </a:solidFill>
              </a:rPr>
              <a:t>Créez une veille </a:t>
            </a:r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pour enregistrer votre veille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7086600" y="6492876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6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9932B19-F715-4CEC-B077-39D78DFB29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9542" y="70019"/>
            <a:ext cx="1199722" cy="39614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6148D03-8784-4CFD-AD1B-32816A62A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80" y="3679610"/>
            <a:ext cx="5176750" cy="28817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FBF9E51-287C-4C97-A5C9-34E75871E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79" y="808383"/>
            <a:ext cx="5176749" cy="264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1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" y="3169711"/>
            <a:ext cx="4343402" cy="264512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241623" y="1312983"/>
            <a:ext cx="3004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Les newsletters thématiques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Inscrivez vous en bas de la page d’accueil à la réception des newsletters thématiques.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41623" y="3356365"/>
            <a:ext cx="30042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30F01"/>
                </a:solidFill>
              </a:rPr>
              <a:t>Les sommaires des revues</a:t>
            </a: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fr-FR" sz="1400" dirty="0">
                <a:solidFill>
                  <a:schemeClr val="accent1">
                    <a:lumMod val="50000"/>
                  </a:schemeClr>
                </a:solidFill>
              </a:rPr>
              <a:t>Inscrivez vous à la réception sommaires des revues inclues dans votre abonnement, pour recevoir par email dès leur mise en ligne les sommaires des nouveaux numéros de vos revues.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5923461"/>
            <a:ext cx="5029200" cy="826226"/>
          </a:xfrm>
          <a:prstGeom prst="rect">
            <a:avLst/>
          </a:prstGeo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7067550" y="6475050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7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D6E4BA0-9FE3-4592-A80B-D668B4102DA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85748" y="39749"/>
            <a:ext cx="1371601" cy="43732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12CC279-A621-463F-91D2-A63AA38229B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45773" y="585697"/>
            <a:ext cx="4823792" cy="34278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BFDAD90-3A42-4986-9732-26794CB50E4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45773" y="1037110"/>
            <a:ext cx="4823792" cy="19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590674" y="177325"/>
            <a:ext cx="6557404" cy="372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C30F01"/>
                </a:solidFill>
              </a:rPr>
              <a:t>Pour aller plus loin – Formation et aide à la recherche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495424" y="731917"/>
            <a:ext cx="6019801" cy="2261484"/>
            <a:chOff x="1543049" y="731917"/>
            <a:chExt cx="6019801" cy="226148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3049" y="731917"/>
              <a:ext cx="4038600" cy="2261484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1649" y="731917"/>
              <a:ext cx="1981201" cy="2261484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157" y="3269144"/>
            <a:ext cx="3759753" cy="2947988"/>
          </a:xfrm>
          <a:prstGeom prst="rect">
            <a:avLst/>
          </a:prstGeom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8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4A9B9E1-91F8-49E5-88AE-441F63BF410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42874" y="77830"/>
            <a:ext cx="1352550" cy="47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590674" y="177325"/>
            <a:ext cx="6557404" cy="372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>
                <a:solidFill>
                  <a:srgbClr val="C30F01"/>
                </a:solidFill>
              </a:rPr>
              <a:t>Pour aller plus loin – Foire aux questions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214" y="1821447"/>
            <a:ext cx="4636871" cy="30432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207" y="1959472"/>
            <a:ext cx="37270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/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Comment accéder à Lexis 360 ? Vous rencontrez des difficultés à vous identifier ou à vous connecter sur Lexis 360 ? Vos pages s’affichent mal ? </a:t>
            </a:r>
          </a:p>
          <a:p>
            <a:pPr marL="266700" lvl="1"/>
            <a:r>
              <a:rPr lang="fr-FR" sz="1200" dirty="0"/>
              <a:t>Cette rubrique est faite pour vous ! A l’aide de copie d’écrans, suivez pas à pas les modes d’emploi proposés pour résoudre ces difficultés techniques d’accès et de navigation.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Comment rechercher efficacement ? Quels sont les contenus auxquels j’ai accès ? Comment accéder aux sommaires de mes revues et encyclopédies ? </a:t>
            </a:r>
          </a:p>
          <a:p>
            <a:pPr marL="266700" lvl="1"/>
            <a:r>
              <a:rPr lang="fr-FR" sz="1200" dirty="0"/>
              <a:t>Rendez-vous sur les fiches contenus et recherche pour gagner du temps et rechercher rapidement vos informations sur Lexis 360.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r>
              <a:rPr lang="fr-FR" sz="1200" dirty="0"/>
              <a:t> </a:t>
            </a:r>
            <a:r>
              <a:rPr lang="fr-FR" sz="1200" b="1" dirty="0"/>
              <a:t>Une question sur les services associés à votre abonnement à Lexis 360 ? Vous souhaitez bénéficier d’une nouvelle formation ? Vous souhaitez accéder aux vidéos de formation ? </a:t>
            </a:r>
          </a:p>
          <a:p>
            <a:pPr marL="266700" lvl="1"/>
            <a:r>
              <a:rPr lang="fr-FR" sz="1200" dirty="0"/>
              <a:t>Les rubriques Formations et Vidéos répondront à toutes vos questions.</a:t>
            </a:r>
          </a:p>
          <a:p>
            <a:pPr marL="266700">
              <a:buFontTx/>
              <a:buChar char="-"/>
            </a:pPr>
            <a:endParaRPr lang="fr-FR" sz="1200" dirty="0"/>
          </a:p>
          <a:p>
            <a:pPr marL="266700">
              <a:buFontTx/>
              <a:buChar char="-"/>
            </a:pPr>
            <a:endParaRPr lang="fr-FR" sz="1200" dirty="0"/>
          </a:p>
          <a:p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85750" y="990577"/>
            <a:ext cx="857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Retrouvez les réponses à toutes les questions les plus courantes des utilisateurs sur Lexis 360 sur </a:t>
            </a:r>
            <a:r>
              <a:rPr lang="fr-FR" sz="1600" dirty="0">
                <a:hlinkClick r:id="rId3"/>
              </a:rPr>
              <a:t>www.assistance.lexisnexis.fr</a:t>
            </a:r>
            <a:r>
              <a:rPr lang="fr-FR" sz="1600" dirty="0"/>
              <a:t>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025214" y="5305425"/>
            <a:ext cx="4286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Rendez-vous sur </a:t>
            </a:r>
            <a:r>
              <a:rPr lang="fr-FR" sz="1600" dirty="0">
                <a:hlinkClick r:id="rId3"/>
              </a:rPr>
              <a:t>www.assistance.lexisnexis.fr</a:t>
            </a:r>
            <a:r>
              <a:rPr lang="fr-FR" sz="1600" dirty="0"/>
              <a:t> et naviguez dans nos rubriques ou utilisez la recherche pour poser vos questions librement.</a:t>
            </a:r>
          </a:p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7077075" y="6489701"/>
            <a:ext cx="2057400" cy="365125"/>
          </a:xfrm>
        </p:spPr>
        <p:txBody>
          <a:bodyPr/>
          <a:lstStyle/>
          <a:p>
            <a:fld id="{0AFA9D53-83B4-465A-8831-24588C43F596}" type="slidenum">
              <a:rPr lang="fr-FR" smtClean="0"/>
              <a:t>9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0F16C26-9C79-4779-AE41-3F0BBF30CC4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2874" y="172982"/>
            <a:ext cx="1447800" cy="4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590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9073</TotalTime>
  <Words>680</Words>
  <Application>Microsoft Office PowerPoint</Application>
  <PresentationFormat>Affichage à l'écran (4:3)</PresentationFormat>
  <Paragraphs>97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L’essentiel pour  optimiser vos recherches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Lexisnexis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L’essentiel pour optimiser vos recherches</dc:title>
  <dc:creator>Dellome, Daniella (LNG-PAR)</dc:creator>
  <cp:lastModifiedBy>Fischer, Murielle (LNG-PAR)</cp:lastModifiedBy>
  <cp:revision>73</cp:revision>
  <cp:lastPrinted>2018-11-30T14:17:01Z</cp:lastPrinted>
  <dcterms:created xsi:type="dcterms:W3CDTF">2018-11-29T09:45:05Z</dcterms:created>
  <dcterms:modified xsi:type="dcterms:W3CDTF">2020-04-29T08:49:20Z</dcterms:modified>
</cp:coreProperties>
</file>