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65" r:id="rId2"/>
    <p:sldId id="266" r:id="rId3"/>
    <p:sldId id="264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6742113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0F01"/>
    <a:srgbClr val="F82818"/>
    <a:srgbClr val="E51101"/>
    <a:srgbClr val="FE23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55" autoAdjust="0"/>
    <p:restoredTop sz="94660"/>
  </p:normalViewPr>
  <p:slideViewPr>
    <p:cSldViewPr snapToGrid="0">
      <p:cViewPr>
        <p:scale>
          <a:sx n="72" d="100"/>
          <a:sy n="72" d="100"/>
        </p:scale>
        <p:origin x="133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C564E6-A77A-4BDD-9EC1-118343E2B8E6}" type="datetimeFigureOut">
              <a:rPr lang="fr-FR" smtClean="0"/>
              <a:t>27/04/2020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9350" y="1233488"/>
            <a:ext cx="4443413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4688" y="4751388"/>
            <a:ext cx="5392737" cy="38877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9525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8CC42-8582-4F12-88F4-A41DCBD2FA9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0475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14D6D-9880-4F09-A620-D0F9EFD8DF86}" type="datetime1">
              <a:rPr lang="fr-FR" smtClean="0"/>
              <a:t>27/04/2020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3548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0C991-CD05-4F04-87A4-E199E11D077D}" type="datetime1">
              <a:rPr lang="fr-FR" smtClean="0"/>
              <a:t>27/04/2020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7923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10546-4D8C-4666-810C-693F76836386}" type="datetime1">
              <a:rPr lang="fr-FR" smtClean="0"/>
              <a:t>27/04/2020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9527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648D-A20C-4506-A9AF-2E4AAABF39BB}" type="datetime1">
              <a:rPr lang="fr-FR" smtClean="0"/>
              <a:t>27/04/2020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2412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E1CC-14A1-4D50-8B61-8C03AC65C49E}" type="datetime1">
              <a:rPr lang="fr-FR" smtClean="0"/>
              <a:t>27/04/2020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6680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D7CF6-19E8-4DB7-8C73-FBA62E27B069}" type="datetime1">
              <a:rPr lang="fr-FR" smtClean="0"/>
              <a:t>27/04/2020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6127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17DFD-9F7E-4136-AB72-29F59317BFD9}" type="datetime1">
              <a:rPr lang="fr-FR" smtClean="0"/>
              <a:t>27/04/2020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7973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48DC8-9185-4224-8035-FA707BFCE94B}" type="datetime1">
              <a:rPr lang="fr-FR" smtClean="0"/>
              <a:t>27/04/2020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5377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14D8-4E76-4552-93CC-5541CBCD3FBA}" type="datetime1">
              <a:rPr lang="fr-FR" smtClean="0"/>
              <a:t>27/04/2020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4654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44529-1DB8-4F8A-A2F3-DCF5AA1FD32D}" type="datetime1">
              <a:rPr lang="fr-FR" smtClean="0"/>
              <a:t>27/04/2020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2237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EF3D6-52CD-426B-92A6-5F47CF2DD9A5}" type="datetime1">
              <a:rPr lang="fr-FR" smtClean="0"/>
              <a:t>27/04/2020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7915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60398-52B4-42FE-AEB7-57AEF8C98741}" type="datetime1">
              <a:rPr lang="fr-FR" smtClean="0"/>
              <a:t>27/04/2020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6819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ssistance.lexisnexis.fr/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295525" y="168727"/>
            <a:ext cx="6353175" cy="1064822"/>
          </a:xfrm>
          <a:solidFill>
            <a:srgbClr val="C30F01"/>
          </a:solidFill>
        </p:spPr>
        <p:txBody>
          <a:bodyPr>
            <a:normAutofit fontScale="90000"/>
          </a:bodyPr>
          <a:lstStyle/>
          <a:p>
            <a:r>
              <a:rPr lang="fr-FR" sz="4000" dirty="0">
                <a:solidFill>
                  <a:schemeClr val="bg1"/>
                </a:solidFill>
              </a:rPr>
              <a:t>L’essentiel pour </a:t>
            </a:r>
            <a:br>
              <a:rPr lang="fr-FR" sz="4000" dirty="0">
                <a:solidFill>
                  <a:schemeClr val="bg1"/>
                </a:solidFill>
              </a:rPr>
            </a:br>
            <a:r>
              <a:rPr lang="fr-FR" sz="4000" dirty="0">
                <a:solidFill>
                  <a:schemeClr val="bg1"/>
                </a:solidFill>
              </a:rPr>
              <a:t>optimiser vos recherches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82245" y="1374230"/>
            <a:ext cx="5607710" cy="682579"/>
          </a:xfrm>
        </p:spPr>
        <p:txBody>
          <a:bodyPr>
            <a:noAutofit/>
          </a:bodyPr>
          <a:lstStyle/>
          <a:p>
            <a:pPr algn="l"/>
            <a:r>
              <a:rPr lang="fr-FR" sz="2000" b="1" dirty="0">
                <a:solidFill>
                  <a:srgbClr val="C30F01"/>
                </a:solidFill>
              </a:rPr>
              <a:t>Comment accéder à vos contenus ?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5069401" y="1218713"/>
            <a:ext cx="522514" cy="461665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271080" y="3277345"/>
            <a:ext cx="522514" cy="461665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271080" y="2052664"/>
            <a:ext cx="24948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L’onglet </a:t>
            </a:r>
            <a:r>
              <a:rPr lang="fr-FR" sz="1400" i="1" dirty="0">
                <a:solidFill>
                  <a:schemeClr val="accent1">
                    <a:lumMod val="50000"/>
                  </a:schemeClr>
                </a:solidFill>
              </a:rPr>
              <a:t>Contenus</a:t>
            </a:r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 vous permet de naviguer dans les plans, tables et sommaires de nos contenus  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999309" y="3287822"/>
            <a:ext cx="1848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Cliquez sur l’onglet </a:t>
            </a:r>
            <a:r>
              <a:rPr lang="fr-FR" sz="1400" i="1" dirty="0">
                <a:solidFill>
                  <a:schemeClr val="accent1">
                    <a:lumMod val="50000"/>
                  </a:schemeClr>
                </a:solidFill>
              </a:rPr>
              <a:t>Contenus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297320" y="4306889"/>
            <a:ext cx="522514" cy="461665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974698" y="4306889"/>
            <a:ext cx="18481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Choisissez votre contenu pour accéder aux plans</a:t>
            </a:r>
            <a:endParaRPr lang="fr-FR" sz="1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1</a:t>
            </a:fld>
            <a:endParaRPr lang="fr-FR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27FCEF73-D272-40FA-ADFA-7AA977A029B2}"/>
              </a:ext>
            </a:extLst>
          </p:cNvPr>
          <p:cNvSpPr/>
          <p:nvPr/>
        </p:nvSpPr>
        <p:spPr>
          <a:xfrm>
            <a:off x="819833" y="5870713"/>
            <a:ext cx="7979609" cy="914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C876CBB-517D-453A-8435-F342F328B18A}"/>
              </a:ext>
            </a:extLst>
          </p:cNvPr>
          <p:cNvSpPr txBox="1"/>
          <p:nvPr/>
        </p:nvSpPr>
        <p:spPr>
          <a:xfrm>
            <a:off x="999308" y="5908470"/>
            <a:ext cx="76493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Pour information</a:t>
            </a:r>
            <a:r>
              <a:rPr lang="fr-FR" dirty="0">
                <a:solidFill>
                  <a:schemeClr val="accent5">
                    <a:lumMod val="50000"/>
                  </a:schemeClr>
                </a:solidFill>
              </a:rPr>
              <a:t>: Des modules de recherches sont désormais disponibles au niveau des encyclopédies, la jurisprudence, la législation et règlementation et les autres sources officielles .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CC452856-F78E-4B78-9EC4-D6B5234ACDC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38895" y="208393"/>
            <a:ext cx="1584489" cy="81611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CDDE56E-FFEB-4487-A758-6F48FBD62E90}"/>
              </a:ext>
            </a:extLst>
          </p:cNvPr>
          <p:cNvSpPr/>
          <p:nvPr/>
        </p:nvSpPr>
        <p:spPr>
          <a:xfrm>
            <a:off x="338895" y="5013551"/>
            <a:ext cx="173642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u="sng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Pour information</a:t>
            </a:r>
            <a:r>
              <a:rPr lang="fr-FR" sz="1000" dirty="0">
                <a:solidFill>
                  <a:schemeClr val="accent5">
                    <a:lumMod val="75000"/>
                  </a:schemeClr>
                </a:solidFill>
              </a:rPr>
              <a:t>: </a:t>
            </a:r>
            <a:r>
              <a:rPr lang="fr-FR" sz="1000" i="1" dirty="0">
                <a:solidFill>
                  <a:schemeClr val="accent5">
                    <a:lumMod val="75000"/>
                  </a:schemeClr>
                </a:solidFill>
              </a:rPr>
              <a:t>Le </a:t>
            </a:r>
            <a:r>
              <a:rPr lang="fr-FR" sz="1000" i="1" dirty="0" err="1">
                <a:solidFill>
                  <a:schemeClr val="accent5">
                    <a:lumMod val="75000"/>
                  </a:schemeClr>
                </a:solidFill>
              </a:rPr>
              <a:t>JCl</a:t>
            </a:r>
            <a:r>
              <a:rPr lang="fr-FR" sz="1000" i="1" dirty="0">
                <a:solidFill>
                  <a:schemeClr val="accent5">
                    <a:lumMod val="75000"/>
                  </a:schemeClr>
                </a:solidFill>
              </a:rPr>
              <a:t> Commentaire du tarif des Notaires est disponible en ligne ; il inclue l’ancien et le nouveau tarif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59FE6D7-77C0-4460-B4D9-52BAE3E2AC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13" y="1665542"/>
            <a:ext cx="6243621" cy="3961007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079891E3-763F-4A99-93C3-31D4A2E08C95}"/>
              </a:ext>
            </a:extLst>
          </p:cNvPr>
          <p:cNvSpPr txBox="1"/>
          <p:nvPr/>
        </p:nvSpPr>
        <p:spPr>
          <a:xfrm>
            <a:off x="2858572" y="4076056"/>
            <a:ext cx="522514" cy="461665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D6632430-1018-401A-BE51-9B99FEDD1BA9}"/>
              </a:ext>
            </a:extLst>
          </p:cNvPr>
          <p:cNvSpPr/>
          <p:nvPr/>
        </p:nvSpPr>
        <p:spPr>
          <a:xfrm>
            <a:off x="5174140" y="3521240"/>
            <a:ext cx="1547502" cy="9608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9E03C826-FE0D-4575-814C-A7B82BD5A828}"/>
              </a:ext>
            </a:extLst>
          </p:cNvPr>
          <p:cNvCxnSpPr>
            <a:cxnSpLocks/>
          </p:cNvCxnSpPr>
          <p:nvPr/>
        </p:nvCxnSpPr>
        <p:spPr>
          <a:xfrm>
            <a:off x="6703509" y="4066322"/>
            <a:ext cx="1811187" cy="2639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5A96C23D-7EB8-429B-A929-3E4E92C77A1F}"/>
              </a:ext>
            </a:extLst>
          </p:cNvPr>
          <p:cNvCxnSpPr>
            <a:cxnSpLocks/>
          </p:cNvCxnSpPr>
          <p:nvPr/>
        </p:nvCxnSpPr>
        <p:spPr>
          <a:xfrm flipH="1">
            <a:off x="8502344" y="4120793"/>
            <a:ext cx="12352" cy="16765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2294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155191" y="611268"/>
            <a:ext cx="2434798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Dans les encyclopédies, vous pouvez dérouler le plan sur la gauche.</a:t>
            </a:r>
          </a:p>
          <a:p>
            <a:pPr algn="just"/>
            <a:endParaRPr lang="fr-FR" sz="105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300" dirty="0">
                <a:solidFill>
                  <a:schemeClr val="accent1">
                    <a:lumMod val="50000"/>
                  </a:schemeClr>
                </a:solidFill>
              </a:rPr>
              <a:t>Cliquez sur </a:t>
            </a:r>
            <a:r>
              <a:rPr lang="fr-FR" sz="1300" i="1" dirty="0">
                <a:solidFill>
                  <a:schemeClr val="accent1">
                    <a:lumMod val="50000"/>
                  </a:schemeClr>
                </a:solidFill>
              </a:rPr>
              <a:t>Elargir cette colonne </a:t>
            </a:r>
            <a:r>
              <a:rPr lang="fr-FR" sz="1300" dirty="0">
                <a:solidFill>
                  <a:schemeClr val="accent1">
                    <a:lumMod val="50000"/>
                  </a:schemeClr>
                </a:solidFill>
              </a:rPr>
              <a:t>pour une meilleure lisibilité du plan.</a:t>
            </a: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6972300" y="6406470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2</a:t>
            </a:fld>
            <a:endParaRPr lang="fr-FR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B220E5A2-9D21-40AD-B612-34664220E374}"/>
              </a:ext>
            </a:extLst>
          </p:cNvPr>
          <p:cNvSpPr txBox="1"/>
          <p:nvPr/>
        </p:nvSpPr>
        <p:spPr>
          <a:xfrm>
            <a:off x="6478505" y="1309778"/>
            <a:ext cx="18481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La recherche de mots clés dans le plan est possible !</a:t>
            </a:r>
            <a:endParaRPr lang="fr-FR" sz="1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FF690F95-DC93-4892-BD5C-3BDC4B876B1D}"/>
              </a:ext>
            </a:extLst>
          </p:cNvPr>
          <p:cNvSpPr txBox="1"/>
          <p:nvPr/>
        </p:nvSpPr>
        <p:spPr>
          <a:xfrm>
            <a:off x="537549" y="3653068"/>
            <a:ext cx="18481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Les fascicules se déplient en cliquant sur les titres ou dans le plan de gauche</a:t>
            </a:r>
            <a:endParaRPr lang="fr-FR" sz="1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766DAC9-C5CC-4CA3-BAC9-FA105DDE8DEA}"/>
              </a:ext>
            </a:extLst>
          </p:cNvPr>
          <p:cNvSpPr/>
          <p:nvPr/>
        </p:nvSpPr>
        <p:spPr>
          <a:xfrm>
            <a:off x="327288" y="3664611"/>
            <a:ext cx="2199861" cy="102776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566BC653-1C43-4FAB-97D9-DD6DD0F4E144}"/>
              </a:ext>
            </a:extLst>
          </p:cNvPr>
          <p:cNvSpPr/>
          <p:nvPr/>
        </p:nvSpPr>
        <p:spPr>
          <a:xfrm>
            <a:off x="6373616" y="1242241"/>
            <a:ext cx="1953039" cy="900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94AE1058-108F-4784-9879-E0EA9869408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27288" y="10905"/>
            <a:ext cx="1240911" cy="6096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DF46E43-D3A8-4F26-90D3-4D9EEECED3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8599" y="2491409"/>
            <a:ext cx="5658056" cy="3374165"/>
          </a:xfrm>
          <a:prstGeom prst="rect">
            <a:avLst/>
          </a:prstGeom>
        </p:spPr>
      </p:pic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D8E44528-A394-40B3-94EE-3C87928AF61D}"/>
              </a:ext>
            </a:extLst>
          </p:cNvPr>
          <p:cNvCxnSpPr>
            <a:cxnSpLocks/>
          </p:cNvCxnSpPr>
          <p:nvPr/>
        </p:nvCxnSpPr>
        <p:spPr>
          <a:xfrm flipV="1">
            <a:off x="2527149" y="3909391"/>
            <a:ext cx="1952086" cy="9870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9A0999E6-DB5D-4273-BE43-5C79712FF9F7}"/>
              </a:ext>
            </a:extLst>
          </p:cNvPr>
          <p:cNvCxnSpPr>
            <a:cxnSpLocks/>
          </p:cNvCxnSpPr>
          <p:nvPr/>
        </p:nvCxnSpPr>
        <p:spPr>
          <a:xfrm>
            <a:off x="8156584" y="2143227"/>
            <a:ext cx="0" cy="9141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0817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ous-titre 2"/>
          <p:cNvSpPr>
            <a:spLocks noGrp="1"/>
          </p:cNvSpPr>
          <p:nvPr>
            <p:ph type="subTitle" idx="1"/>
          </p:nvPr>
        </p:nvSpPr>
        <p:spPr>
          <a:xfrm>
            <a:off x="155191" y="4682614"/>
            <a:ext cx="8874509" cy="2088981"/>
          </a:xfrm>
          <a:ln w="19050">
            <a:solidFill>
              <a:srgbClr val="C30F0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fr-FR" sz="2000" b="1" dirty="0">
                <a:solidFill>
                  <a:srgbClr val="C30F01"/>
                </a:solidFill>
              </a:rPr>
              <a:t>NOUVEAUX CONTENUS &amp; OUTILS PRATIQUES 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216967" y="5016054"/>
            <a:ext cx="2839420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C30F01"/>
                </a:solidFill>
              </a:rPr>
              <a:t>	Synthèses</a:t>
            </a:r>
          </a:p>
          <a:p>
            <a:pPr algn="ctr"/>
            <a:endParaRPr lang="fr-FR" sz="700" dirty="0">
              <a:solidFill>
                <a:srgbClr val="C30F01"/>
              </a:solidFill>
            </a:endParaRPr>
          </a:p>
          <a:p>
            <a:pPr algn="just"/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Les synthèses proposent une approche globale sur une matière, résumant et facilitant la navigation vers plusieurs fascicules.</a:t>
            </a:r>
          </a:p>
          <a:p>
            <a:pPr algn="just"/>
            <a:r>
              <a:rPr lang="fr-FR" sz="1200" u="sng" dirty="0">
                <a:solidFill>
                  <a:schemeClr val="accent1">
                    <a:lumMod val="50000"/>
                  </a:schemeClr>
                </a:solidFill>
              </a:rPr>
              <a:t>Comment y accéder</a:t>
            </a:r>
            <a:r>
              <a:rPr lang="fr-FR" sz="1200" i="1" dirty="0">
                <a:solidFill>
                  <a:schemeClr val="accent1">
                    <a:lumMod val="50000"/>
                  </a:schemeClr>
                </a:solidFill>
              </a:rPr>
              <a:t> ?</a:t>
            </a:r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 Un raccourci </a:t>
            </a:r>
            <a:r>
              <a:rPr lang="fr-FR" sz="1200" i="1" dirty="0">
                <a:solidFill>
                  <a:schemeClr val="accent1">
                    <a:lumMod val="50000"/>
                  </a:schemeClr>
                </a:solidFill>
              </a:rPr>
              <a:t>Synthèses </a:t>
            </a:r>
            <a:r>
              <a:rPr lang="fr-FR" sz="1200" i="1" dirty="0" err="1">
                <a:solidFill>
                  <a:schemeClr val="accent1">
                    <a:lumMod val="50000"/>
                  </a:schemeClr>
                </a:solidFill>
              </a:rPr>
              <a:t>JurisClasseur</a:t>
            </a:r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 est proposé en page d’accueil</a:t>
            </a:r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 flipV="1">
            <a:off x="3300923" y="4978495"/>
            <a:ext cx="330764" cy="369677"/>
          </a:xfrm>
          <a:prstGeom prst="rect">
            <a:avLst/>
          </a:prstGeom>
        </p:spPr>
      </p:pic>
      <p:sp>
        <p:nvSpPr>
          <p:cNvPr id="20" name="ZoneTexte 19"/>
          <p:cNvSpPr txBox="1"/>
          <p:nvPr/>
        </p:nvSpPr>
        <p:spPr>
          <a:xfrm>
            <a:off x="3245498" y="5004318"/>
            <a:ext cx="2848343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C30F01"/>
                </a:solidFill>
              </a:rPr>
              <a:t>	Fiches pratiques</a:t>
            </a:r>
          </a:p>
          <a:p>
            <a:pPr algn="ctr"/>
            <a:endParaRPr lang="fr-FR" sz="500" dirty="0">
              <a:solidFill>
                <a:srgbClr val="C30F01"/>
              </a:solidFill>
            </a:endParaRPr>
          </a:p>
          <a:p>
            <a:pPr algn="just"/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Fiches synthétiques rédigées par des praticiens, elles permettent d’élargir ou actualiser vos connaissances métier</a:t>
            </a:r>
          </a:p>
          <a:p>
            <a:pPr algn="just"/>
            <a:r>
              <a:rPr lang="fr-FR" sz="1200" u="sng" dirty="0">
                <a:solidFill>
                  <a:schemeClr val="accent1">
                    <a:lumMod val="50000"/>
                  </a:schemeClr>
                </a:solidFill>
              </a:rPr>
              <a:t>Comment y accéder</a:t>
            </a:r>
            <a:r>
              <a:rPr lang="fr-FR" sz="1200" i="1" dirty="0">
                <a:solidFill>
                  <a:schemeClr val="accent1">
                    <a:lumMod val="50000"/>
                  </a:schemeClr>
                </a:solidFill>
              </a:rPr>
              <a:t> ?</a:t>
            </a:r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 Un raccourci </a:t>
            </a:r>
            <a:r>
              <a:rPr lang="fr-FR" sz="1200" i="1" dirty="0">
                <a:solidFill>
                  <a:schemeClr val="accent1">
                    <a:lumMod val="50000"/>
                  </a:schemeClr>
                </a:solidFill>
              </a:rPr>
              <a:t>Fiches pratiques</a:t>
            </a:r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 est proposé en page d’accueil</a:t>
            </a:r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512" y="4991761"/>
            <a:ext cx="362906" cy="393707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1734" y="4999477"/>
            <a:ext cx="339579" cy="348695"/>
          </a:xfrm>
          <a:prstGeom prst="rect">
            <a:avLst/>
          </a:prstGeom>
        </p:spPr>
      </p:pic>
      <p:sp>
        <p:nvSpPr>
          <p:cNvPr id="18" name="ZoneTexte 17"/>
          <p:cNvSpPr txBox="1"/>
          <p:nvPr/>
        </p:nvSpPr>
        <p:spPr>
          <a:xfrm>
            <a:off x="6257193" y="4992422"/>
            <a:ext cx="26091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C30F01"/>
                </a:solidFill>
              </a:rPr>
              <a:t>	Modèles d’actes</a:t>
            </a:r>
          </a:p>
          <a:p>
            <a:pPr algn="ctr"/>
            <a:endParaRPr lang="fr-FR" sz="500" dirty="0">
              <a:solidFill>
                <a:srgbClr val="C30F01"/>
              </a:solidFill>
            </a:endParaRPr>
          </a:p>
          <a:p>
            <a:pPr algn="just"/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Modèles d’actes et de contrats rédigés et mis à jour par des praticiens.</a:t>
            </a:r>
          </a:p>
          <a:p>
            <a:pPr algn="just"/>
            <a:r>
              <a:rPr lang="fr-FR" sz="1200" u="sng" dirty="0">
                <a:solidFill>
                  <a:schemeClr val="accent1">
                    <a:lumMod val="50000"/>
                  </a:schemeClr>
                </a:solidFill>
              </a:rPr>
              <a:t>Comment y accéder</a:t>
            </a:r>
            <a:r>
              <a:rPr lang="fr-FR" sz="1200" i="1" dirty="0">
                <a:solidFill>
                  <a:schemeClr val="accent1">
                    <a:lumMod val="50000"/>
                  </a:schemeClr>
                </a:solidFill>
              </a:rPr>
              <a:t> ?</a:t>
            </a:r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 Un raccourci </a:t>
            </a:r>
            <a:r>
              <a:rPr lang="fr-FR" sz="1200" i="1" dirty="0">
                <a:solidFill>
                  <a:schemeClr val="accent1">
                    <a:lumMod val="50000"/>
                  </a:schemeClr>
                </a:solidFill>
              </a:rPr>
              <a:t>Modèles d’acte</a:t>
            </a:r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 est proposé en page d’accueil</a:t>
            </a: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6972300" y="6406470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3</a:t>
            </a:fld>
            <a:endParaRPr lang="fr-FR" dirty="0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4E159244-D1D9-4B41-A84E-236CCEA14BE1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263747" y="86405"/>
            <a:ext cx="1076248" cy="48070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B0595B6-4B35-4E65-A1B1-E75FC08C84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65996" y="1139686"/>
            <a:ext cx="4280351" cy="283716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3EAD76E-63E4-453F-BD1C-16EE51993D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6967" y="1139686"/>
            <a:ext cx="4401174" cy="2837168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C5D0DE4E-9483-4C97-AD96-BD251D0D1C96}"/>
              </a:ext>
            </a:extLst>
          </p:cNvPr>
          <p:cNvCxnSpPr>
            <a:cxnSpLocks/>
          </p:cNvCxnSpPr>
          <p:nvPr/>
        </p:nvCxnSpPr>
        <p:spPr>
          <a:xfrm flipV="1">
            <a:off x="4306957" y="4024029"/>
            <a:ext cx="1510747" cy="9920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2E71EC74-79FC-4DC3-AD50-2DA958076ECE}"/>
              </a:ext>
            </a:extLst>
          </p:cNvPr>
          <p:cNvCxnSpPr>
            <a:cxnSpLocks/>
          </p:cNvCxnSpPr>
          <p:nvPr/>
        </p:nvCxnSpPr>
        <p:spPr>
          <a:xfrm flipV="1">
            <a:off x="1205948" y="4174435"/>
            <a:ext cx="459990" cy="8040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2910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us-titre 2"/>
          <p:cNvSpPr>
            <a:spLocks noGrp="1"/>
          </p:cNvSpPr>
          <p:nvPr>
            <p:ph type="subTitle" idx="1"/>
          </p:nvPr>
        </p:nvSpPr>
        <p:spPr>
          <a:xfrm>
            <a:off x="1555534" y="246764"/>
            <a:ext cx="7111388" cy="330954"/>
          </a:xfrm>
        </p:spPr>
        <p:txBody>
          <a:bodyPr>
            <a:noAutofit/>
          </a:bodyPr>
          <a:lstStyle/>
          <a:p>
            <a:pPr algn="l"/>
            <a:r>
              <a:rPr lang="fr-FR" sz="2000" b="1" dirty="0">
                <a:solidFill>
                  <a:srgbClr val="C30F01"/>
                </a:solidFill>
              </a:rPr>
              <a:t>Comment rechercher par mots clé ?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285750" y="2612086"/>
            <a:ext cx="85915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accent1">
                    <a:lumMod val="50000"/>
                  </a:schemeClr>
                </a:solidFill>
              </a:rPr>
              <a:t>La recherche Lexis 360 Notaires vous permet de rechercher sur l’ensemble de nos contenus ….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4581525" y="3398437"/>
            <a:ext cx="39740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dirty="0">
                <a:solidFill>
                  <a:schemeClr val="accent1">
                    <a:lumMod val="50000"/>
                  </a:schemeClr>
                </a:solidFill>
              </a:rPr>
              <a:t>…. Ou de cibler les fonds sur lesquels lancer votre recherche : déroulez le menu pour sélectionner rapidement un ou plusieurs types de contenus 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4582514" y="5015786"/>
            <a:ext cx="38375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dirty="0">
                <a:solidFill>
                  <a:schemeClr val="accent1">
                    <a:lumMod val="50000"/>
                  </a:schemeClr>
                </a:solidFill>
              </a:rPr>
              <a:t>Déroulez le menu pour sélectionner rapidement un ou plusieurs types de contenus, puis cliquez sur </a:t>
            </a:r>
            <a:r>
              <a:rPr lang="fr-FR" sz="1600" i="1" dirty="0">
                <a:solidFill>
                  <a:schemeClr val="accent1">
                    <a:lumMod val="50000"/>
                  </a:schemeClr>
                </a:solidFill>
              </a:rPr>
              <a:t>Appliquer</a:t>
            </a:r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4</a:t>
            </a:fld>
            <a:endParaRPr lang="fr-FR" dirty="0"/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5F160A6A-A28A-437C-A9EE-66664D13C48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85750" y="795308"/>
            <a:ext cx="8381172" cy="1573160"/>
          </a:xfrm>
          <a:prstGeom prst="rect">
            <a:avLst/>
          </a:prstGeom>
        </p:spPr>
      </p:pic>
      <p:sp>
        <p:nvSpPr>
          <p:cNvPr id="27" name="Ellipse 26">
            <a:extLst>
              <a:ext uri="{FF2B5EF4-FFF2-40B4-BE49-F238E27FC236}">
                <a16:creationId xmlns:a16="http://schemas.microsoft.com/office/drawing/2014/main" id="{0856FBA5-DA9F-4E7F-9750-57D61E5489F2}"/>
              </a:ext>
            </a:extLst>
          </p:cNvPr>
          <p:cNvSpPr/>
          <p:nvPr/>
        </p:nvSpPr>
        <p:spPr>
          <a:xfrm>
            <a:off x="1063234" y="1661746"/>
            <a:ext cx="1905279" cy="51480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62A3A3D3-C7F2-47E6-BA18-E4C4DFF5BB7D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93901" y="111398"/>
            <a:ext cx="1210830" cy="53316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BD93B985-8D75-43F3-8D00-8B2D8B9EC8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832" y="3186524"/>
            <a:ext cx="3837585" cy="3485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345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/>
        </p:nvSpPr>
        <p:spPr>
          <a:xfrm>
            <a:off x="424408" y="620459"/>
            <a:ext cx="300426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L’ordre d’affichage des résultats est tri par défaut par pertinence,  calculée en fonction</a:t>
            </a:r>
          </a:p>
          <a:p>
            <a:pPr marL="285750" indent="-285750" algn="just">
              <a:buFontTx/>
              <a:buChar char="-"/>
            </a:pPr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du nombre d’occurrence des mots clé trouvés dans le document</a:t>
            </a:r>
          </a:p>
          <a:p>
            <a:pPr marL="285750" indent="-285750" algn="just">
              <a:buFontTx/>
              <a:buChar char="-"/>
            </a:pPr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de la proximité entre les mots clé</a:t>
            </a:r>
          </a:p>
          <a:p>
            <a:pPr marL="285750" indent="-285750" algn="just">
              <a:buFontTx/>
              <a:buChar char="-"/>
            </a:pPr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 l’emplacement des mots clé au sein du document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484460" y="2455508"/>
            <a:ext cx="28294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Vous pouvez filtrer vos résultats par date : </a:t>
            </a: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conservez ainsi le classement par pertinence sur une période plus restreinte</a:t>
            </a:r>
            <a:endParaRPr lang="fr-FR" sz="1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473877" y="3721366"/>
            <a:ext cx="281868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Vous pouvez filtrer vos résultats par source : </a:t>
            </a: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filtrez par exemple sur les revues, par exemple, pour consulter l’actualité sur le thème recherché   </a:t>
            </a:r>
            <a:endParaRPr lang="fr-FR" sz="1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236541" y="4804281"/>
            <a:ext cx="8627501" cy="2000548"/>
          </a:xfrm>
          <a:prstGeom prst="rect">
            <a:avLst/>
          </a:prstGeom>
          <a:noFill/>
          <a:ln w="3175">
            <a:solidFill>
              <a:srgbClr val="C30F0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C00000"/>
                </a:solidFill>
              </a:rPr>
              <a:t>OPTIMISEZ VOTRE RECHERCHE</a:t>
            </a:r>
          </a:p>
          <a:p>
            <a:r>
              <a:rPr lang="fr-FR" b="1" dirty="0">
                <a:solidFill>
                  <a:srgbClr val="C30F01"/>
                </a:solidFill>
              </a:rPr>
              <a:t> ET    </a:t>
            </a:r>
            <a:r>
              <a:rPr lang="fr-FR" sz="1400" dirty="0">
                <a:solidFill>
                  <a:srgbClr val="002060"/>
                </a:solidFill>
              </a:rPr>
              <a:t>Utilisez le ET  entre les mots et en majuscules pour les ajouts </a:t>
            </a:r>
            <a:r>
              <a:rPr lang="fr-FR" b="1" dirty="0">
                <a:solidFill>
                  <a:srgbClr val="C30F01"/>
                </a:solidFill>
              </a:rPr>
              <a:t> </a:t>
            </a:r>
          </a:p>
          <a:p>
            <a:endParaRPr lang="fr-FR" dirty="0"/>
          </a:p>
          <a:p>
            <a:pPr marL="540000" lvl="1"/>
            <a:r>
              <a:rPr lang="fr-FR" sz="1400" dirty="0">
                <a:solidFill>
                  <a:srgbClr val="002060"/>
                </a:solidFill>
              </a:rPr>
              <a:t>Utilisez le OU entre deux mots et en majuscules pour recherche l’un ou l’autre des mots</a:t>
            </a:r>
          </a:p>
          <a:p>
            <a:pPr lvl="1"/>
            <a:endParaRPr lang="fr-FR" sz="1400" dirty="0">
              <a:solidFill>
                <a:srgbClr val="002060"/>
              </a:solidFill>
            </a:endParaRPr>
          </a:p>
          <a:p>
            <a:pPr marL="540000" lvl="1"/>
            <a:r>
              <a:rPr lang="fr-FR" sz="1400" dirty="0">
                <a:solidFill>
                  <a:srgbClr val="002060"/>
                </a:solidFill>
              </a:rPr>
              <a:t>Utilisez les guillemets pour rechercher une expression exacte</a:t>
            </a:r>
          </a:p>
          <a:p>
            <a:pPr lvl="1"/>
            <a:endParaRPr lang="fr-FR" sz="1400" dirty="0">
              <a:solidFill>
                <a:srgbClr val="002060"/>
              </a:solidFill>
            </a:endParaRPr>
          </a:p>
          <a:p>
            <a:pPr marL="540000" lvl="1"/>
            <a:r>
              <a:rPr lang="fr-FR" sz="1400" dirty="0">
                <a:solidFill>
                  <a:srgbClr val="002060"/>
                </a:solidFill>
              </a:rPr>
              <a:t>Utilisez le SAUF en fin de requête et en majuscule pour exclure le dernier mot clé des documents recherchés</a:t>
            </a:r>
            <a:endParaRPr lang="fr-FR" sz="1400" dirty="0"/>
          </a:p>
        </p:txBody>
      </p:sp>
      <p:sp>
        <p:nvSpPr>
          <p:cNvPr id="16" name="ZoneTexte 15"/>
          <p:cNvSpPr txBox="1"/>
          <p:nvPr/>
        </p:nvSpPr>
        <p:spPr>
          <a:xfrm>
            <a:off x="295221" y="5604500"/>
            <a:ext cx="538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30F01"/>
                </a:solidFill>
              </a:rPr>
              <a:t>OU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279958" y="6037625"/>
            <a:ext cx="538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30F01"/>
                </a:solidFill>
              </a:rPr>
              <a:t>«  »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259138" y="6446322"/>
            <a:ext cx="6406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C30F01"/>
                </a:solidFill>
              </a:rPr>
              <a:t>SAUF</a:t>
            </a:r>
            <a:endParaRPr lang="fr-FR" sz="1200" b="1" dirty="0">
              <a:solidFill>
                <a:srgbClr val="C30F01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132584" y="635709"/>
            <a:ext cx="297642" cy="307777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132584" y="2530578"/>
            <a:ext cx="308220" cy="307777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132584" y="3799364"/>
            <a:ext cx="308220" cy="307777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8" name="Espace réservé du numéro de diapositive 27"/>
          <p:cNvSpPr>
            <a:spLocks noGrp="1"/>
          </p:cNvSpPr>
          <p:nvPr>
            <p:ph type="sldNum" sz="quarter" idx="12"/>
          </p:nvPr>
        </p:nvSpPr>
        <p:spPr>
          <a:xfrm>
            <a:off x="7039017" y="6451286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5</a:t>
            </a:fld>
            <a:endParaRPr lang="fr-FR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C7AA60F-8495-4B28-A9D1-E16EA89DED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4943" y="447117"/>
            <a:ext cx="5306675" cy="430675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2B02C566-FCDF-44B3-A9B3-CEA9EC5E93E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73877" y="27665"/>
            <a:ext cx="1606714" cy="592794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2D7ADC67-E637-4F85-B1EB-41402FA30BD2}"/>
              </a:ext>
            </a:extLst>
          </p:cNvPr>
          <p:cNvSpPr txBox="1"/>
          <p:nvPr/>
        </p:nvSpPr>
        <p:spPr>
          <a:xfrm>
            <a:off x="7918896" y="1702509"/>
            <a:ext cx="297642" cy="307777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A0B1B52D-504E-4314-87EE-6E801218EC3F}"/>
              </a:ext>
            </a:extLst>
          </p:cNvPr>
          <p:cNvSpPr txBox="1"/>
          <p:nvPr/>
        </p:nvSpPr>
        <p:spPr>
          <a:xfrm>
            <a:off x="3783558" y="3966436"/>
            <a:ext cx="308220" cy="307777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98BE762-ABEF-457C-A9BF-FE1ADCC58A0D}"/>
              </a:ext>
            </a:extLst>
          </p:cNvPr>
          <p:cNvSpPr txBox="1"/>
          <p:nvPr/>
        </p:nvSpPr>
        <p:spPr>
          <a:xfrm>
            <a:off x="3783558" y="2616153"/>
            <a:ext cx="308220" cy="307777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557858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us-titre 2"/>
          <p:cNvSpPr>
            <a:spLocks noGrp="1"/>
          </p:cNvSpPr>
          <p:nvPr>
            <p:ph type="subTitle" idx="1"/>
          </p:nvPr>
        </p:nvSpPr>
        <p:spPr>
          <a:xfrm>
            <a:off x="1412030" y="192233"/>
            <a:ext cx="6557404" cy="372511"/>
          </a:xfrm>
        </p:spPr>
        <p:txBody>
          <a:bodyPr>
            <a:noAutofit/>
          </a:bodyPr>
          <a:lstStyle/>
          <a:p>
            <a:pPr algn="l"/>
            <a:r>
              <a:rPr lang="fr-FR" sz="2000" b="1" dirty="0">
                <a:solidFill>
                  <a:srgbClr val="C30F01"/>
                </a:solidFill>
              </a:rPr>
              <a:t>Comment suivre l’actualité ?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5927423" y="1217345"/>
            <a:ext cx="300426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C30F01"/>
                </a:solidFill>
              </a:rPr>
              <a:t>L’alerte sur un document</a:t>
            </a:r>
          </a:p>
          <a:p>
            <a:endParaRPr lang="fr-FR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L’alerte sur un document permet d’être informé par email à chaque mise à jour du document.</a:t>
            </a:r>
          </a:p>
          <a:p>
            <a:endParaRPr lang="fr-FR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Cliquez sur </a:t>
            </a:r>
            <a:r>
              <a:rPr lang="fr-FR" sz="1400" i="1" dirty="0">
                <a:solidFill>
                  <a:schemeClr val="accent1">
                    <a:lumMod val="50000"/>
                  </a:schemeClr>
                </a:solidFill>
              </a:rPr>
              <a:t>Alerter en cas de mise à jour</a:t>
            </a:r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 pour suivre les mises à jour du document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6139732" y="4036745"/>
            <a:ext cx="28804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C30F01"/>
                </a:solidFill>
              </a:rPr>
              <a:t>La veille sur une recherche</a:t>
            </a:r>
          </a:p>
          <a:p>
            <a:endParaRPr lang="fr-FR" sz="12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La veille permet de vous informer par email de tout nouveau document publié répondant à la recherche enregistrée.</a:t>
            </a:r>
          </a:p>
          <a:p>
            <a:endParaRPr lang="fr-FR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Cliquez sur </a:t>
            </a:r>
            <a:r>
              <a:rPr lang="fr-FR" sz="1400" i="1" dirty="0">
                <a:solidFill>
                  <a:schemeClr val="accent1">
                    <a:lumMod val="50000"/>
                  </a:schemeClr>
                </a:solidFill>
              </a:rPr>
              <a:t>Créez une veille </a:t>
            </a:r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pour enregistrer votre veille</a:t>
            </a:r>
          </a:p>
        </p:txBody>
      </p:sp>
      <p:sp>
        <p:nvSpPr>
          <p:cNvPr id="21" name="Espace réservé du numéro de diapositive 20"/>
          <p:cNvSpPr>
            <a:spLocks noGrp="1"/>
          </p:cNvSpPr>
          <p:nvPr>
            <p:ph type="sldNum" sz="quarter" idx="12"/>
          </p:nvPr>
        </p:nvSpPr>
        <p:spPr>
          <a:xfrm>
            <a:off x="7086600" y="6492876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6</a:t>
            </a:fld>
            <a:endParaRPr lang="fr-FR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C82EC4D-E810-4136-BD62-B91C493164B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12308" y="675861"/>
            <a:ext cx="5552388" cy="2517190"/>
          </a:xfrm>
          <a:prstGeom prst="rect">
            <a:avLst/>
          </a:prstGeom>
        </p:spPr>
      </p:pic>
      <p:sp>
        <p:nvSpPr>
          <p:cNvPr id="22" name="Ellipse 21">
            <a:extLst>
              <a:ext uri="{FF2B5EF4-FFF2-40B4-BE49-F238E27FC236}">
                <a16:creationId xmlns:a16="http://schemas.microsoft.com/office/drawing/2014/main" id="{00C570DA-20D8-46A7-99E5-D63A9E0AF717}"/>
              </a:ext>
            </a:extLst>
          </p:cNvPr>
          <p:cNvSpPr/>
          <p:nvPr/>
        </p:nvSpPr>
        <p:spPr>
          <a:xfrm>
            <a:off x="4250448" y="1709530"/>
            <a:ext cx="1249203" cy="42407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DAFC2B3-2808-49F6-B8A8-739431C7F1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515" y="3595578"/>
            <a:ext cx="5513507" cy="3070189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200D0982-911F-46CC-9410-0FD75C0CA183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-1" y="0"/>
            <a:ext cx="1524001" cy="675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616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/>
        </p:nvSpPr>
        <p:spPr>
          <a:xfrm>
            <a:off x="5241623" y="1312983"/>
            <a:ext cx="30042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C30F01"/>
                </a:solidFill>
              </a:rPr>
              <a:t>Les newsletters thématiques</a:t>
            </a:r>
          </a:p>
          <a:p>
            <a:endParaRPr lang="fr-FR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Inscrivez vous en bas de la page d’accueil à la réception des newsletters thématiques.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5241623" y="3356365"/>
            <a:ext cx="3004269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C30F01"/>
                </a:solidFill>
              </a:rPr>
              <a:t>Les sommaires des revues</a:t>
            </a:r>
          </a:p>
          <a:p>
            <a:endParaRPr lang="fr-FR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Inscrivez vous à la réception sommaires des revues inclues dans votre abonnement, pour recevoir par email dès leur mise en ligne les sommaires des nouveaux numéros de vos revues.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5923461"/>
            <a:ext cx="5029200" cy="826226"/>
          </a:xfrm>
          <a:prstGeom prst="rect">
            <a:avLst/>
          </a:prstGeom>
        </p:spPr>
      </p:pic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>
          <a:xfrm>
            <a:off x="7067550" y="6475050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7</a:t>
            </a:fld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50E5A77-9251-4A3F-AA29-7C319831E0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598" y="586626"/>
            <a:ext cx="4343402" cy="244398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DBE877C-89D5-4448-A005-9A92A1025348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285748" y="0"/>
            <a:ext cx="1251503" cy="58662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54EF996-7CC9-46BB-9357-5548C97398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48" y="3453314"/>
            <a:ext cx="4286252" cy="2100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3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us-titre 2"/>
          <p:cNvSpPr txBox="1">
            <a:spLocks/>
          </p:cNvSpPr>
          <p:nvPr/>
        </p:nvSpPr>
        <p:spPr>
          <a:xfrm>
            <a:off x="1590674" y="177325"/>
            <a:ext cx="6557404" cy="3725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b="1" dirty="0">
                <a:solidFill>
                  <a:srgbClr val="C30F01"/>
                </a:solidFill>
              </a:rPr>
              <a:t>Pour aller plus loin – Formation et aide à la recherche</a:t>
            </a:r>
          </a:p>
        </p:txBody>
      </p:sp>
      <p:grpSp>
        <p:nvGrpSpPr>
          <p:cNvPr id="11" name="Groupe 10"/>
          <p:cNvGrpSpPr/>
          <p:nvPr/>
        </p:nvGrpSpPr>
        <p:grpSpPr>
          <a:xfrm>
            <a:off x="1495424" y="731917"/>
            <a:ext cx="6019801" cy="2261484"/>
            <a:chOff x="1543049" y="731917"/>
            <a:chExt cx="6019801" cy="2261484"/>
          </a:xfrm>
        </p:grpSpPr>
        <p:pic>
          <p:nvPicPr>
            <p:cNvPr id="7" name="Imag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43049" y="731917"/>
              <a:ext cx="4038600" cy="2261484"/>
            </a:xfrm>
            <a:prstGeom prst="rect">
              <a:avLst/>
            </a:prstGeom>
          </p:spPr>
        </p:pic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81649" y="731917"/>
              <a:ext cx="1981201" cy="2261484"/>
            </a:xfrm>
            <a:prstGeom prst="rect">
              <a:avLst/>
            </a:prstGeom>
          </p:spPr>
        </p:pic>
      </p:grpSp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3905" y="3429000"/>
            <a:ext cx="3759753" cy="2947988"/>
          </a:xfrm>
          <a:prstGeom prst="rect">
            <a:avLst/>
          </a:prstGeom>
        </p:spPr>
      </p:pic>
      <p:sp>
        <p:nvSpPr>
          <p:cNvPr id="13" name="Espace réservé du numéro de diapositive 12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8</a:t>
            </a:fld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A21AC52-EBC5-4DBB-9A73-98B55949A240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209963" y="165670"/>
            <a:ext cx="1285461" cy="615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541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us-titre 2"/>
          <p:cNvSpPr txBox="1">
            <a:spLocks/>
          </p:cNvSpPr>
          <p:nvPr/>
        </p:nvSpPr>
        <p:spPr>
          <a:xfrm>
            <a:off x="1590674" y="177325"/>
            <a:ext cx="6557404" cy="3725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b="1" dirty="0">
                <a:solidFill>
                  <a:srgbClr val="C30F01"/>
                </a:solidFill>
              </a:rPr>
              <a:t>Pour aller plus loin – Foire aux questions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5214" y="1821447"/>
            <a:ext cx="4636871" cy="3043237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53207" y="1959472"/>
            <a:ext cx="372706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/>
            <a:endParaRPr lang="fr-FR" sz="1200" dirty="0"/>
          </a:p>
          <a:p>
            <a:pPr marL="266700">
              <a:buFontTx/>
              <a:buChar char="-"/>
            </a:pPr>
            <a:r>
              <a:rPr lang="fr-FR" sz="1200" dirty="0"/>
              <a:t> </a:t>
            </a:r>
            <a:r>
              <a:rPr lang="fr-FR" sz="1200" b="1" dirty="0"/>
              <a:t>Comment accéder à Lexis 360 ? Vous rencontrez des difficultés à vous identifier ou à vous connecter sur Lexis 360 ? Vos pages s’affichent mal ? </a:t>
            </a:r>
          </a:p>
          <a:p>
            <a:pPr marL="266700" lvl="1"/>
            <a:r>
              <a:rPr lang="fr-FR" sz="1200" dirty="0"/>
              <a:t>Cette rubrique est faite pour vous ! A l’aide de copie d’écrans, suivez pas à pas les modes d’emploi proposés pour résoudre ces difficultés techniques d’accès et de navigation.</a:t>
            </a:r>
          </a:p>
          <a:p>
            <a:pPr marL="266700">
              <a:buFontTx/>
              <a:buChar char="-"/>
            </a:pPr>
            <a:endParaRPr lang="fr-FR" sz="1200" dirty="0"/>
          </a:p>
          <a:p>
            <a:pPr marL="266700">
              <a:buFontTx/>
              <a:buChar char="-"/>
            </a:pPr>
            <a:r>
              <a:rPr lang="fr-FR" sz="1200" dirty="0"/>
              <a:t> </a:t>
            </a:r>
            <a:r>
              <a:rPr lang="fr-FR" sz="1200" b="1" dirty="0"/>
              <a:t>Comment rechercher efficacement ? Quels sont les contenus auxquels j’ai accès ? Comment accéder aux sommaires de mes revues et encyclopédies ? </a:t>
            </a:r>
          </a:p>
          <a:p>
            <a:pPr marL="266700" lvl="1"/>
            <a:r>
              <a:rPr lang="fr-FR" sz="1200" dirty="0"/>
              <a:t>Rendez-vous sur les fiches contenus et recherche pour gagner du temps et rechercher rapidement vos informations sur Lexis 360.</a:t>
            </a:r>
          </a:p>
          <a:p>
            <a:pPr marL="266700">
              <a:buFontTx/>
              <a:buChar char="-"/>
            </a:pPr>
            <a:endParaRPr lang="fr-FR" sz="1200" dirty="0"/>
          </a:p>
          <a:p>
            <a:pPr marL="266700">
              <a:buFontTx/>
              <a:buChar char="-"/>
            </a:pPr>
            <a:r>
              <a:rPr lang="fr-FR" sz="1200" dirty="0"/>
              <a:t> </a:t>
            </a:r>
            <a:r>
              <a:rPr lang="fr-FR" sz="1200" b="1" dirty="0"/>
              <a:t>Une question sur les services associés à votre abonnement à Lexis 360 ? Vous souhaitez bénéficier d’une nouvelle formation ? Vous souhaitez accéder aux vidéos de formation ? </a:t>
            </a:r>
          </a:p>
          <a:p>
            <a:pPr marL="266700" lvl="1"/>
            <a:r>
              <a:rPr lang="fr-FR" sz="1200" dirty="0"/>
              <a:t>Les rubriques Formations et Vidéos répondront à toutes vos questions.</a:t>
            </a:r>
          </a:p>
          <a:p>
            <a:pPr marL="266700">
              <a:buFontTx/>
              <a:buChar char="-"/>
            </a:pPr>
            <a:endParaRPr lang="fr-FR" sz="1200" dirty="0"/>
          </a:p>
          <a:p>
            <a:pPr marL="266700">
              <a:buFontTx/>
              <a:buChar char="-"/>
            </a:pPr>
            <a:endParaRPr lang="fr-FR" sz="1200" dirty="0"/>
          </a:p>
          <a:p>
            <a:endParaRPr lang="fr-FR" sz="1200" dirty="0"/>
          </a:p>
        </p:txBody>
      </p:sp>
      <p:sp>
        <p:nvSpPr>
          <p:cNvPr id="10" name="ZoneTexte 9"/>
          <p:cNvSpPr txBox="1"/>
          <p:nvPr/>
        </p:nvSpPr>
        <p:spPr>
          <a:xfrm>
            <a:off x="285750" y="990577"/>
            <a:ext cx="8572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Retrouvez les réponses à toutes les questions les plus courantes des utilisateurs sur Lexis 360 sur </a:t>
            </a:r>
            <a:r>
              <a:rPr lang="fr-FR" sz="1600" dirty="0">
                <a:hlinkClick r:id="rId3"/>
              </a:rPr>
              <a:t>www.assistance.lexisnexis.fr</a:t>
            </a:r>
            <a:r>
              <a:rPr lang="fr-FR" sz="1600" dirty="0"/>
              <a:t>.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4025214" y="5305425"/>
            <a:ext cx="42862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dirty="0"/>
              <a:t>Rendez-vous sur </a:t>
            </a:r>
            <a:r>
              <a:rPr lang="fr-FR" sz="1600" dirty="0">
                <a:hlinkClick r:id="rId3"/>
              </a:rPr>
              <a:t>www.assistance.lexisnexis.fr</a:t>
            </a:r>
            <a:r>
              <a:rPr lang="fr-FR" sz="1600" dirty="0"/>
              <a:t> et naviguez dans nos rubriques ou utilisez la recherche pour poser vos questions librement.</a:t>
            </a:r>
          </a:p>
          <a:p>
            <a:endParaRPr lang="fr-FR" dirty="0"/>
          </a:p>
        </p:txBody>
      </p:sp>
      <p:sp>
        <p:nvSpPr>
          <p:cNvPr id="14" name="Espace réservé du numéro de diapositive 13"/>
          <p:cNvSpPr>
            <a:spLocks noGrp="1"/>
          </p:cNvSpPr>
          <p:nvPr>
            <p:ph type="sldNum" sz="quarter" idx="12"/>
          </p:nvPr>
        </p:nvSpPr>
        <p:spPr>
          <a:xfrm>
            <a:off x="7077075" y="6489701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9</a:t>
            </a:fld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7112892-EE16-4A20-8CD1-8B8C95263FF8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53207" y="177325"/>
            <a:ext cx="1537467" cy="764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85909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4782</TotalTime>
  <Words>705</Words>
  <Application>Microsoft Office PowerPoint</Application>
  <PresentationFormat>Affichage à l'écran (4:3)</PresentationFormat>
  <Paragraphs>98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Thème Office</vt:lpstr>
      <vt:lpstr>L’essentiel pour  optimiser vos recherches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Lexisnexis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L’essentiel pour optimiser vos recherches</dc:title>
  <dc:creator>Dellome, Daniella (LNG-PAR)</dc:creator>
  <cp:lastModifiedBy>Fischer, Murielle (LNG-PAR)</cp:lastModifiedBy>
  <cp:revision>75</cp:revision>
  <cp:lastPrinted>2018-11-30T14:17:01Z</cp:lastPrinted>
  <dcterms:created xsi:type="dcterms:W3CDTF">2018-11-29T09:45:05Z</dcterms:created>
  <dcterms:modified xsi:type="dcterms:W3CDTF">2020-04-29T08:56:39Z</dcterms:modified>
</cp:coreProperties>
</file>