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6" r:id="rId2"/>
    <p:sldId id="264" r:id="rId3"/>
    <p:sldId id="265" r:id="rId4"/>
    <p:sldId id="258" r:id="rId5"/>
    <p:sldId id="259" r:id="rId6"/>
    <p:sldId id="260" r:id="rId7"/>
    <p:sldId id="261" r:id="rId8"/>
    <p:sldId id="262" r:id="rId9"/>
    <p:sldId id="263" r:id="rId10"/>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F01"/>
    <a:srgbClr val="F82818"/>
    <a:srgbClr val="E51101"/>
    <a:srgbClr val="FE2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5" autoAdjust="0"/>
    <p:restoredTop sz="94660"/>
  </p:normalViewPr>
  <p:slideViewPr>
    <p:cSldViewPr snapToGrid="0">
      <p:cViewPr varScale="1">
        <p:scale>
          <a:sx n="72" d="100"/>
          <a:sy n="72" d="100"/>
        </p:scale>
        <p:origin x="13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EFC564E6-A77A-4BDD-9EC1-118343E2B8E6}" type="datetimeFigureOut">
              <a:rPr lang="fr-FR" smtClean="0"/>
              <a:t>29/04/2020</a:t>
            </a:fld>
            <a:endParaRPr lang="fr-FR"/>
          </a:p>
        </p:txBody>
      </p:sp>
      <p:sp>
        <p:nvSpPr>
          <p:cNvPr id="4" name="Espace réservé de l'image des diapositives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FA28CC42-8582-4F12-88F4-A41DCBD2FA91}" type="slidenum">
              <a:rPr lang="fr-FR" smtClean="0"/>
              <a:t>‹N°›</a:t>
            </a:fld>
            <a:endParaRPr lang="fr-FR"/>
          </a:p>
        </p:txBody>
      </p:sp>
    </p:spTree>
    <p:extLst>
      <p:ext uri="{BB962C8B-B14F-4D97-AF65-F5344CB8AC3E}">
        <p14:creationId xmlns:p14="http://schemas.microsoft.com/office/powerpoint/2010/main" val="140047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3414D6D-9880-4F09-A620-D0F9EFD8DF86}" type="datetime1">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60354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9D0C991-CD05-4F04-87A4-E199E11D077D}" type="datetime1">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367792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F10546-4D8C-4666-810C-693F76836386}" type="datetime1">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182952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D7648D-A20C-4506-A9AF-2E4AAABF39BB}" type="datetime1">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95241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412E1CC-14A1-4D50-8B61-8C03AC65C49E}" type="datetime1">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318668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9DD7CF6-19E8-4DB7-8C73-FBA62E27B069}" type="datetime1">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384612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DA17DFD-9F7E-4136-AB72-29F59317BFD9}" type="datetime1">
              <a:rPr lang="fr-FR" smtClean="0"/>
              <a:t>29/04/2020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223797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D848DC8-9185-4224-8035-FA707BFCE94B}" type="datetime1">
              <a:rPr lang="fr-FR" smtClean="0"/>
              <a:t>29/04/2020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321537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A14D8-4E76-4552-93CC-5541CBCD3FBA}" type="datetime1">
              <a:rPr lang="fr-FR" smtClean="0"/>
              <a:t>29/04/2020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72465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A544529-1DB8-4F8A-A2F3-DCF5AA1FD32D}" type="datetime1">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419223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4BEF3D6-52CD-426B-92A6-5F47CF2DD9A5}" type="datetime1">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156791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60398-52B4-42FE-AEB7-57AEF8C98741}" type="datetime1">
              <a:rPr lang="fr-FR" smtClean="0"/>
              <a:t>29/04/2020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A9D53-83B4-465A-8831-24588C43F596}" type="slidenum">
              <a:rPr lang="fr-FR" smtClean="0"/>
              <a:t>‹N°›</a:t>
            </a:fld>
            <a:endParaRPr lang="fr-FR"/>
          </a:p>
        </p:txBody>
      </p:sp>
    </p:spTree>
    <p:extLst>
      <p:ext uri="{BB962C8B-B14F-4D97-AF65-F5344CB8AC3E}">
        <p14:creationId xmlns:p14="http://schemas.microsoft.com/office/powerpoint/2010/main" val="776819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www.assistance.lexisnexis.fr/"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95525" y="168727"/>
            <a:ext cx="6353175" cy="1064822"/>
          </a:xfrm>
          <a:solidFill>
            <a:srgbClr val="C30F01"/>
          </a:solidFill>
        </p:spPr>
        <p:txBody>
          <a:bodyPr>
            <a:normAutofit fontScale="90000"/>
          </a:bodyPr>
          <a:lstStyle/>
          <a:p>
            <a:r>
              <a:rPr lang="fr-FR" sz="4000" dirty="0">
                <a:solidFill>
                  <a:schemeClr val="bg1"/>
                </a:solidFill>
              </a:rPr>
              <a:t>L’essentiel pour </a:t>
            </a:r>
            <a:br>
              <a:rPr lang="fr-FR" sz="4000" dirty="0">
                <a:solidFill>
                  <a:schemeClr val="bg1"/>
                </a:solidFill>
              </a:rPr>
            </a:br>
            <a:r>
              <a:rPr lang="fr-FR" sz="4000" dirty="0">
                <a:solidFill>
                  <a:schemeClr val="bg1"/>
                </a:solidFill>
              </a:rPr>
              <a:t>optimiser vos recherches</a:t>
            </a:r>
          </a:p>
        </p:txBody>
      </p:sp>
      <p:sp>
        <p:nvSpPr>
          <p:cNvPr id="3" name="Sous-titre 2"/>
          <p:cNvSpPr>
            <a:spLocks noGrp="1"/>
          </p:cNvSpPr>
          <p:nvPr>
            <p:ph type="subTitle" idx="1"/>
          </p:nvPr>
        </p:nvSpPr>
        <p:spPr>
          <a:xfrm>
            <a:off x="282245" y="1374230"/>
            <a:ext cx="5607710" cy="682579"/>
          </a:xfrm>
        </p:spPr>
        <p:txBody>
          <a:bodyPr>
            <a:noAutofit/>
          </a:bodyPr>
          <a:lstStyle/>
          <a:p>
            <a:pPr algn="l"/>
            <a:r>
              <a:rPr lang="fr-FR" sz="2000" b="1" dirty="0">
                <a:solidFill>
                  <a:srgbClr val="C30F01"/>
                </a:solidFill>
              </a:rPr>
              <a:t>Comment accéder à vos contenus ?</a:t>
            </a:r>
          </a:p>
        </p:txBody>
      </p:sp>
      <p:sp>
        <p:nvSpPr>
          <p:cNvPr id="10" name="ZoneTexte 9"/>
          <p:cNvSpPr txBox="1"/>
          <p:nvPr/>
        </p:nvSpPr>
        <p:spPr>
          <a:xfrm>
            <a:off x="6066161" y="1367846"/>
            <a:ext cx="522514" cy="461665"/>
          </a:xfrm>
          <a:prstGeom prst="rect">
            <a:avLst/>
          </a:prstGeom>
          <a:solidFill>
            <a:srgbClr val="C30F01"/>
          </a:solidFill>
        </p:spPr>
        <p:txBody>
          <a:bodyPr wrap="square" rtlCol="0">
            <a:spAutoFit/>
          </a:bodyPr>
          <a:lstStyle/>
          <a:p>
            <a:pPr algn="ctr"/>
            <a:r>
              <a:rPr lang="fr-FR" sz="2400" b="1" dirty="0">
                <a:solidFill>
                  <a:schemeClr val="bg1"/>
                </a:solidFill>
              </a:rPr>
              <a:t>1</a:t>
            </a:r>
          </a:p>
        </p:txBody>
      </p:sp>
      <p:sp>
        <p:nvSpPr>
          <p:cNvPr id="12" name="ZoneTexte 11"/>
          <p:cNvSpPr txBox="1"/>
          <p:nvPr/>
        </p:nvSpPr>
        <p:spPr>
          <a:xfrm>
            <a:off x="271080" y="3277345"/>
            <a:ext cx="522514" cy="461665"/>
          </a:xfrm>
          <a:prstGeom prst="rect">
            <a:avLst/>
          </a:prstGeom>
          <a:solidFill>
            <a:srgbClr val="C30F01"/>
          </a:solidFill>
        </p:spPr>
        <p:txBody>
          <a:bodyPr wrap="square" rtlCol="0">
            <a:spAutoFit/>
          </a:bodyPr>
          <a:lstStyle/>
          <a:p>
            <a:pPr algn="ctr"/>
            <a:r>
              <a:rPr lang="fr-FR" sz="2400" b="1" dirty="0">
                <a:solidFill>
                  <a:schemeClr val="bg1"/>
                </a:solidFill>
              </a:rPr>
              <a:t>1</a:t>
            </a:r>
          </a:p>
        </p:txBody>
      </p:sp>
      <p:sp>
        <p:nvSpPr>
          <p:cNvPr id="13" name="ZoneTexte 12"/>
          <p:cNvSpPr txBox="1"/>
          <p:nvPr/>
        </p:nvSpPr>
        <p:spPr>
          <a:xfrm>
            <a:off x="271080" y="2052664"/>
            <a:ext cx="2494869" cy="954107"/>
          </a:xfrm>
          <a:prstGeom prst="rect">
            <a:avLst/>
          </a:prstGeom>
          <a:noFill/>
        </p:spPr>
        <p:txBody>
          <a:bodyPr wrap="square" rtlCol="0">
            <a:spAutoFit/>
          </a:bodyPr>
          <a:lstStyle/>
          <a:p>
            <a:pPr algn="just"/>
            <a:r>
              <a:rPr lang="fr-FR" sz="1400" dirty="0">
                <a:solidFill>
                  <a:schemeClr val="accent1">
                    <a:lumMod val="50000"/>
                  </a:schemeClr>
                </a:solidFill>
              </a:rPr>
              <a:t>L’onglet </a:t>
            </a:r>
            <a:r>
              <a:rPr lang="fr-FR" sz="1400" i="1" dirty="0">
                <a:solidFill>
                  <a:schemeClr val="accent1">
                    <a:lumMod val="50000"/>
                  </a:schemeClr>
                </a:solidFill>
              </a:rPr>
              <a:t>Contenus</a:t>
            </a:r>
            <a:r>
              <a:rPr lang="fr-FR" sz="1400" dirty="0">
                <a:solidFill>
                  <a:schemeClr val="accent1">
                    <a:lumMod val="50000"/>
                  </a:schemeClr>
                </a:solidFill>
              </a:rPr>
              <a:t> vous permet de naviguer dans  les plans, tables et sommaires de nos contenus  </a:t>
            </a:r>
          </a:p>
        </p:txBody>
      </p:sp>
      <p:sp>
        <p:nvSpPr>
          <p:cNvPr id="14" name="ZoneTexte 13"/>
          <p:cNvSpPr txBox="1"/>
          <p:nvPr/>
        </p:nvSpPr>
        <p:spPr>
          <a:xfrm>
            <a:off x="999309" y="3287822"/>
            <a:ext cx="1848150" cy="523220"/>
          </a:xfrm>
          <a:prstGeom prst="rect">
            <a:avLst/>
          </a:prstGeom>
          <a:noFill/>
        </p:spPr>
        <p:txBody>
          <a:bodyPr wrap="square" rtlCol="0">
            <a:spAutoFit/>
          </a:bodyPr>
          <a:lstStyle/>
          <a:p>
            <a:r>
              <a:rPr lang="fr-FR" sz="1400" dirty="0">
                <a:solidFill>
                  <a:schemeClr val="accent1">
                    <a:lumMod val="50000"/>
                  </a:schemeClr>
                </a:solidFill>
              </a:rPr>
              <a:t>Cliquez sur l’onglet </a:t>
            </a:r>
            <a:r>
              <a:rPr lang="fr-FR" sz="1400" i="1" dirty="0">
                <a:solidFill>
                  <a:schemeClr val="accent1">
                    <a:lumMod val="50000"/>
                  </a:schemeClr>
                </a:solidFill>
              </a:rPr>
              <a:t>Contenus</a:t>
            </a:r>
          </a:p>
        </p:txBody>
      </p:sp>
      <p:sp>
        <p:nvSpPr>
          <p:cNvPr id="15" name="ZoneTexte 14"/>
          <p:cNvSpPr txBox="1"/>
          <p:nvPr/>
        </p:nvSpPr>
        <p:spPr>
          <a:xfrm>
            <a:off x="297320" y="4306889"/>
            <a:ext cx="522514" cy="461665"/>
          </a:xfrm>
          <a:prstGeom prst="rect">
            <a:avLst/>
          </a:prstGeom>
          <a:solidFill>
            <a:srgbClr val="C30F01"/>
          </a:solidFill>
        </p:spPr>
        <p:txBody>
          <a:bodyPr wrap="square" rtlCol="0">
            <a:spAutoFit/>
          </a:bodyPr>
          <a:lstStyle/>
          <a:p>
            <a:pPr algn="ctr"/>
            <a:r>
              <a:rPr lang="fr-FR" sz="2400" b="1" dirty="0">
                <a:solidFill>
                  <a:schemeClr val="bg1"/>
                </a:solidFill>
              </a:rPr>
              <a:t>2</a:t>
            </a:r>
          </a:p>
        </p:txBody>
      </p:sp>
      <p:sp>
        <p:nvSpPr>
          <p:cNvPr id="16" name="ZoneTexte 15"/>
          <p:cNvSpPr txBox="1"/>
          <p:nvPr/>
        </p:nvSpPr>
        <p:spPr>
          <a:xfrm>
            <a:off x="974698" y="4306889"/>
            <a:ext cx="1848150" cy="738664"/>
          </a:xfrm>
          <a:prstGeom prst="rect">
            <a:avLst/>
          </a:prstGeom>
          <a:noFill/>
        </p:spPr>
        <p:txBody>
          <a:bodyPr wrap="square" rtlCol="0">
            <a:spAutoFit/>
          </a:bodyPr>
          <a:lstStyle/>
          <a:p>
            <a:r>
              <a:rPr lang="fr-FR" sz="1400" dirty="0">
                <a:solidFill>
                  <a:schemeClr val="accent1">
                    <a:lumMod val="50000"/>
                  </a:schemeClr>
                </a:solidFill>
              </a:rPr>
              <a:t>Choisissez votre contenu pour accéder aux plans</a:t>
            </a:r>
            <a:endParaRPr lang="fr-FR" sz="1400" i="1" dirty="0">
              <a:solidFill>
                <a:schemeClr val="accent1">
                  <a:lumMod val="50000"/>
                </a:schemeClr>
              </a:solidFill>
            </a:endParaRPr>
          </a:p>
        </p:txBody>
      </p:sp>
      <p:sp>
        <p:nvSpPr>
          <p:cNvPr id="6" name="Espace réservé du numéro de diapositive 5"/>
          <p:cNvSpPr>
            <a:spLocks noGrp="1"/>
          </p:cNvSpPr>
          <p:nvPr>
            <p:ph type="sldNum" sz="quarter" idx="12"/>
          </p:nvPr>
        </p:nvSpPr>
        <p:spPr>
          <a:xfrm>
            <a:off x="7086600" y="6492875"/>
            <a:ext cx="2057400" cy="365125"/>
          </a:xfrm>
        </p:spPr>
        <p:txBody>
          <a:bodyPr/>
          <a:lstStyle/>
          <a:p>
            <a:fld id="{0AFA9D53-83B4-465A-8831-24588C43F596}" type="slidenum">
              <a:rPr lang="fr-FR" smtClean="0"/>
              <a:t>1</a:t>
            </a:fld>
            <a:endParaRPr lang="fr-FR" dirty="0"/>
          </a:p>
        </p:txBody>
      </p:sp>
      <p:sp>
        <p:nvSpPr>
          <p:cNvPr id="7" name="Rectangle : coins arrondis 6">
            <a:extLst>
              <a:ext uri="{FF2B5EF4-FFF2-40B4-BE49-F238E27FC236}">
                <a16:creationId xmlns:a16="http://schemas.microsoft.com/office/drawing/2014/main" id="{27FCEF73-D272-40FA-ADFA-7AA977A029B2}"/>
              </a:ext>
            </a:extLst>
          </p:cNvPr>
          <p:cNvSpPr/>
          <p:nvPr/>
        </p:nvSpPr>
        <p:spPr>
          <a:xfrm>
            <a:off x="819833" y="5870713"/>
            <a:ext cx="7979609"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3C876CBB-517D-453A-8435-F342F328B18A}"/>
              </a:ext>
            </a:extLst>
          </p:cNvPr>
          <p:cNvSpPr txBox="1"/>
          <p:nvPr/>
        </p:nvSpPr>
        <p:spPr>
          <a:xfrm>
            <a:off x="999308" y="5908470"/>
            <a:ext cx="7649391" cy="923330"/>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Pour information</a:t>
            </a:r>
            <a:r>
              <a:rPr lang="fr-FR" dirty="0">
                <a:solidFill>
                  <a:schemeClr val="accent5">
                    <a:lumMod val="50000"/>
                  </a:schemeClr>
                </a:solidFill>
              </a:rPr>
              <a:t>: Des modules de recherches sont désormais disponibles au niveau des encyclopédies, la jurisprudence, la législation et règlementation et les autres sources officielles . </a:t>
            </a:r>
          </a:p>
        </p:txBody>
      </p:sp>
      <p:pic>
        <p:nvPicPr>
          <p:cNvPr id="19" name="Image 18">
            <a:extLst>
              <a:ext uri="{FF2B5EF4-FFF2-40B4-BE49-F238E27FC236}">
                <a16:creationId xmlns:a16="http://schemas.microsoft.com/office/drawing/2014/main" id="{BEF5DD5F-9E4F-4708-B884-491933F0E315}"/>
              </a:ext>
            </a:extLst>
          </p:cNvPr>
          <p:cNvPicPr/>
          <p:nvPr/>
        </p:nvPicPr>
        <p:blipFill>
          <a:blip r:embed="rId2"/>
          <a:stretch>
            <a:fillRect/>
          </a:stretch>
        </p:blipFill>
        <p:spPr>
          <a:xfrm>
            <a:off x="297320" y="351308"/>
            <a:ext cx="1771650" cy="723900"/>
          </a:xfrm>
          <a:prstGeom prst="rect">
            <a:avLst/>
          </a:prstGeom>
        </p:spPr>
      </p:pic>
      <p:pic>
        <p:nvPicPr>
          <p:cNvPr id="8" name="Image 7">
            <a:extLst>
              <a:ext uri="{FF2B5EF4-FFF2-40B4-BE49-F238E27FC236}">
                <a16:creationId xmlns:a16="http://schemas.microsoft.com/office/drawing/2014/main" id="{0D659D8A-4F2E-4FFA-BCB8-D1B63C0EF293}"/>
              </a:ext>
            </a:extLst>
          </p:cNvPr>
          <p:cNvPicPr>
            <a:picLocks noChangeAspect="1"/>
          </p:cNvPicPr>
          <p:nvPr/>
        </p:nvPicPr>
        <p:blipFill>
          <a:blip r:embed="rId3"/>
          <a:stretch>
            <a:fillRect/>
          </a:stretch>
        </p:blipFill>
        <p:spPr>
          <a:xfrm>
            <a:off x="2767830" y="1855711"/>
            <a:ext cx="6122310" cy="3560766"/>
          </a:xfrm>
          <a:prstGeom prst="rect">
            <a:avLst/>
          </a:prstGeom>
        </p:spPr>
      </p:pic>
      <p:sp>
        <p:nvSpPr>
          <p:cNvPr id="22" name="ZoneTexte 21">
            <a:extLst>
              <a:ext uri="{FF2B5EF4-FFF2-40B4-BE49-F238E27FC236}">
                <a16:creationId xmlns:a16="http://schemas.microsoft.com/office/drawing/2014/main" id="{77E1E50C-0E64-4EFA-95E2-F47908650C09}"/>
              </a:ext>
            </a:extLst>
          </p:cNvPr>
          <p:cNvSpPr txBox="1"/>
          <p:nvPr/>
        </p:nvSpPr>
        <p:spPr>
          <a:xfrm>
            <a:off x="2624460" y="4118408"/>
            <a:ext cx="522514" cy="461665"/>
          </a:xfrm>
          <a:prstGeom prst="rect">
            <a:avLst/>
          </a:prstGeom>
          <a:solidFill>
            <a:srgbClr val="C30F01"/>
          </a:solidFill>
        </p:spPr>
        <p:txBody>
          <a:bodyPr wrap="square" rtlCol="0">
            <a:spAutoFit/>
          </a:bodyPr>
          <a:lstStyle/>
          <a:p>
            <a:pPr algn="ctr"/>
            <a:r>
              <a:rPr lang="fr-FR" sz="2400" b="1" dirty="0">
                <a:solidFill>
                  <a:schemeClr val="bg1"/>
                </a:solidFill>
              </a:rPr>
              <a:t>2</a:t>
            </a:r>
          </a:p>
        </p:txBody>
      </p:sp>
      <p:sp>
        <p:nvSpPr>
          <p:cNvPr id="23" name="Ellipse 22">
            <a:extLst>
              <a:ext uri="{FF2B5EF4-FFF2-40B4-BE49-F238E27FC236}">
                <a16:creationId xmlns:a16="http://schemas.microsoft.com/office/drawing/2014/main" id="{AD5D0FED-5C29-4017-A7EE-4071286EE59B}"/>
              </a:ext>
            </a:extLst>
          </p:cNvPr>
          <p:cNvSpPr/>
          <p:nvPr/>
        </p:nvSpPr>
        <p:spPr>
          <a:xfrm>
            <a:off x="4773652" y="3736514"/>
            <a:ext cx="1547502" cy="9608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a:extLst>
              <a:ext uri="{FF2B5EF4-FFF2-40B4-BE49-F238E27FC236}">
                <a16:creationId xmlns:a16="http://schemas.microsoft.com/office/drawing/2014/main" id="{4F606CD2-E824-4D3E-B050-ACAB3ADAA246}"/>
              </a:ext>
            </a:extLst>
          </p:cNvPr>
          <p:cNvCxnSpPr>
            <a:cxnSpLocks/>
          </p:cNvCxnSpPr>
          <p:nvPr/>
        </p:nvCxnSpPr>
        <p:spPr>
          <a:xfrm>
            <a:off x="6321154" y="4218006"/>
            <a:ext cx="1793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09E91490-BE1D-47F6-8156-986E37392027}"/>
              </a:ext>
            </a:extLst>
          </p:cNvPr>
          <p:cNvCxnSpPr>
            <a:cxnSpLocks/>
          </p:cNvCxnSpPr>
          <p:nvPr/>
        </p:nvCxnSpPr>
        <p:spPr>
          <a:xfrm flipH="1">
            <a:off x="8099611" y="4192512"/>
            <a:ext cx="12352" cy="1676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61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836597"/>
            <a:ext cx="2434798" cy="1500411"/>
          </a:xfrm>
          <a:prstGeom prst="rect">
            <a:avLst/>
          </a:prstGeom>
          <a:noFill/>
        </p:spPr>
        <p:txBody>
          <a:bodyPr wrap="square" rtlCol="0">
            <a:spAutoFit/>
          </a:bodyPr>
          <a:lstStyle/>
          <a:p>
            <a:pPr algn="just"/>
            <a:r>
              <a:rPr lang="fr-FR" sz="1400" dirty="0">
                <a:solidFill>
                  <a:schemeClr val="accent1">
                    <a:lumMod val="50000"/>
                  </a:schemeClr>
                </a:solidFill>
              </a:rPr>
              <a:t>Dans les encyclopédies, vous pouvez dérouler le plan sur la gauche.</a:t>
            </a:r>
          </a:p>
          <a:p>
            <a:pPr algn="just"/>
            <a:endParaRPr lang="fr-FR" sz="1050" dirty="0">
              <a:solidFill>
                <a:schemeClr val="accent1">
                  <a:lumMod val="50000"/>
                </a:schemeClr>
              </a:solidFill>
            </a:endParaRPr>
          </a:p>
          <a:p>
            <a:pPr algn="just"/>
            <a:r>
              <a:rPr lang="fr-FR" sz="1300" dirty="0">
                <a:solidFill>
                  <a:schemeClr val="accent1">
                    <a:lumMod val="50000"/>
                  </a:schemeClr>
                </a:solidFill>
              </a:rPr>
              <a:t>Cliquez sur </a:t>
            </a:r>
            <a:r>
              <a:rPr lang="fr-FR" sz="1300" i="1" dirty="0">
                <a:solidFill>
                  <a:schemeClr val="accent1">
                    <a:lumMod val="50000"/>
                  </a:schemeClr>
                </a:solidFill>
              </a:rPr>
              <a:t>Elargir cette colonne </a:t>
            </a:r>
            <a:r>
              <a:rPr lang="fr-FR" sz="1300" dirty="0">
                <a:solidFill>
                  <a:schemeClr val="accent1">
                    <a:lumMod val="50000"/>
                  </a:schemeClr>
                </a:solidFill>
              </a:rPr>
              <a:t>pour une meilleure lisibilité du plan.</a:t>
            </a:r>
          </a:p>
        </p:txBody>
      </p:sp>
      <p:sp>
        <p:nvSpPr>
          <p:cNvPr id="9" name="ZoneTexte 8"/>
          <p:cNvSpPr txBox="1"/>
          <p:nvPr/>
        </p:nvSpPr>
        <p:spPr>
          <a:xfrm>
            <a:off x="293324" y="3552368"/>
            <a:ext cx="1848150" cy="738664"/>
          </a:xfrm>
          <a:prstGeom prst="rect">
            <a:avLst/>
          </a:prstGeom>
          <a:noFill/>
        </p:spPr>
        <p:txBody>
          <a:bodyPr wrap="square" rtlCol="0">
            <a:spAutoFit/>
          </a:bodyPr>
          <a:lstStyle/>
          <a:p>
            <a:r>
              <a:rPr lang="fr-FR" sz="1400" dirty="0">
                <a:solidFill>
                  <a:schemeClr val="accent1">
                    <a:lumMod val="50000"/>
                  </a:schemeClr>
                </a:solidFill>
              </a:rPr>
              <a:t>Les fascicules se déplient en cliquant sur les titres</a:t>
            </a:r>
            <a:endParaRPr lang="fr-FR" sz="1400" i="1" dirty="0">
              <a:solidFill>
                <a:schemeClr val="accent1">
                  <a:lumMod val="50000"/>
                </a:schemeClr>
              </a:solidFill>
            </a:endParaRPr>
          </a:p>
        </p:txBody>
      </p:sp>
      <p:sp>
        <p:nvSpPr>
          <p:cNvPr id="12" name="Espace réservé du numéro de diapositive 11"/>
          <p:cNvSpPr>
            <a:spLocks noGrp="1"/>
          </p:cNvSpPr>
          <p:nvPr>
            <p:ph type="sldNum" sz="quarter" idx="12"/>
          </p:nvPr>
        </p:nvSpPr>
        <p:spPr>
          <a:xfrm>
            <a:off x="6972300" y="6406470"/>
            <a:ext cx="2057400" cy="365125"/>
          </a:xfrm>
        </p:spPr>
        <p:txBody>
          <a:bodyPr/>
          <a:lstStyle/>
          <a:p>
            <a:fld id="{0AFA9D53-83B4-465A-8831-24588C43F596}" type="slidenum">
              <a:rPr lang="fr-FR" smtClean="0"/>
              <a:t>2</a:t>
            </a:fld>
            <a:endParaRPr lang="fr-FR" dirty="0"/>
          </a:p>
        </p:txBody>
      </p:sp>
      <p:pic>
        <p:nvPicPr>
          <p:cNvPr id="23" name="Image 22">
            <a:extLst>
              <a:ext uri="{FF2B5EF4-FFF2-40B4-BE49-F238E27FC236}">
                <a16:creationId xmlns:a16="http://schemas.microsoft.com/office/drawing/2014/main" id="{D91C65EB-F93C-4373-90E3-050D98F0CB19}"/>
              </a:ext>
            </a:extLst>
          </p:cNvPr>
          <p:cNvPicPr/>
          <p:nvPr/>
        </p:nvPicPr>
        <p:blipFill>
          <a:blip r:embed="rId2"/>
          <a:stretch>
            <a:fillRect/>
          </a:stretch>
        </p:blipFill>
        <p:spPr>
          <a:xfrm>
            <a:off x="357298" y="-701"/>
            <a:ext cx="1498006" cy="585892"/>
          </a:xfrm>
          <a:prstGeom prst="rect">
            <a:avLst/>
          </a:prstGeom>
        </p:spPr>
      </p:pic>
      <p:pic>
        <p:nvPicPr>
          <p:cNvPr id="4" name="Image 3">
            <a:extLst>
              <a:ext uri="{FF2B5EF4-FFF2-40B4-BE49-F238E27FC236}">
                <a16:creationId xmlns:a16="http://schemas.microsoft.com/office/drawing/2014/main" id="{531CDE18-71D6-4D92-834C-6530E031B6C0}"/>
              </a:ext>
            </a:extLst>
          </p:cNvPr>
          <p:cNvPicPr>
            <a:picLocks noChangeAspect="1"/>
          </p:cNvPicPr>
          <p:nvPr/>
        </p:nvPicPr>
        <p:blipFill>
          <a:blip r:embed="rId3"/>
          <a:stretch>
            <a:fillRect/>
          </a:stretch>
        </p:blipFill>
        <p:spPr>
          <a:xfrm>
            <a:off x="2141474" y="2340547"/>
            <a:ext cx="6983896" cy="3900970"/>
          </a:xfrm>
          <a:prstGeom prst="rect">
            <a:avLst/>
          </a:prstGeom>
        </p:spPr>
      </p:pic>
      <p:sp>
        <p:nvSpPr>
          <p:cNvPr id="6" name="Rectangle : coins arrondis 5">
            <a:extLst>
              <a:ext uri="{FF2B5EF4-FFF2-40B4-BE49-F238E27FC236}">
                <a16:creationId xmlns:a16="http://schemas.microsoft.com/office/drawing/2014/main" id="{E3FA2228-F11C-45CF-B28C-2E39FB326761}"/>
              </a:ext>
            </a:extLst>
          </p:cNvPr>
          <p:cNvSpPr/>
          <p:nvPr/>
        </p:nvSpPr>
        <p:spPr>
          <a:xfrm>
            <a:off x="176226" y="3520679"/>
            <a:ext cx="1829311" cy="9164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6DA0FA74-8D25-4575-8C0B-7D783B9441E9}"/>
              </a:ext>
            </a:extLst>
          </p:cNvPr>
          <p:cNvSpPr/>
          <p:nvPr/>
        </p:nvSpPr>
        <p:spPr>
          <a:xfrm>
            <a:off x="6104282" y="836597"/>
            <a:ext cx="1736035" cy="738664"/>
          </a:xfrm>
          <a:prstGeom prst="rect">
            <a:avLst/>
          </a:prstGeom>
        </p:spPr>
        <p:txBody>
          <a:bodyPr wrap="square">
            <a:spAutoFit/>
          </a:bodyPr>
          <a:lstStyle/>
          <a:p>
            <a:r>
              <a:rPr lang="fr-FR" sz="1400" dirty="0">
                <a:solidFill>
                  <a:schemeClr val="accent1">
                    <a:lumMod val="50000"/>
                  </a:schemeClr>
                </a:solidFill>
              </a:rPr>
              <a:t>La recherche de mots clés dans le plan est possible !</a:t>
            </a:r>
            <a:endParaRPr lang="fr-FR" sz="1400" i="1" dirty="0">
              <a:solidFill>
                <a:schemeClr val="accent1">
                  <a:lumMod val="50000"/>
                </a:schemeClr>
              </a:solidFill>
            </a:endParaRPr>
          </a:p>
        </p:txBody>
      </p:sp>
      <p:sp>
        <p:nvSpPr>
          <p:cNvPr id="16" name="Rectangle : coins arrondis 15">
            <a:extLst>
              <a:ext uri="{FF2B5EF4-FFF2-40B4-BE49-F238E27FC236}">
                <a16:creationId xmlns:a16="http://schemas.microsoft.com/office/drawing/2014/main" id="{08992ABF-F5BF-4FE5-B78C-039EE90E2071}"/>
              </a:ext>
            </a:extLst>
          </p:cNvPr>
          <p:cNvSpPr/>
          <p:nvPr/>
        </p:nvSpPr>
        <p:spPr>
          <a:xfrm>
            <a:off x="6104282" y="742122"/>
            <a:ext cx="1847022" cy="9541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a:extLst>
              <a:ext uri="{FF2B5EF4-FFF2-40B4-BE49-F238E27FC236}">
                <a16:creationId xmlns:a16="http://schemas.microsoft.com/office/drawing/2014/main" id="{B4B6C936-8014-4384-A6AB-C375CB3A9073}"/>
              </a:ext>
            </a:extLst>
          </p:cNvPr>
          <p:cNvCxnSpPr>
            <a:cxnSpLocks/>
          </p:cNvCxnSpPr>
          <p:nvPr/>
        </p:nvCxnSpPr>
        <p:spPr>
          <a:xfrm>
            <a:off x="6104282" y="1586802"/>
            <a:ext cx="868017" cy="12094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B318740-212A-4CA1-A281-217E2F9D6132}"/>
              </a:ext>
            </a:extLst>
          </p:cNvPr>
          <p:cNvCxnSpPr>
            <a:cxnSpLocks/>
          </p:cNvCxnSpPr>
          <p:nvPr/>
        </p:nvCxnSpPr>
        <p:spPr>
          <a:xfrm>
            <a:off x="2005537" y="3978880"/>
            <a:ext cx="21414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2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ous-titre 2"/>
          <p:cNvSpPr>
            <a:spLocks noGrp="1"/>
          </p:cNvSpPr>
          <p:nvPr>
            <p:ph type="subTitle" idx="1"/>
          </p:nvPr>
        </p:nvSpPr>
        <p:spPr>
          <a:xfrm>
            <a:off x="155191" y="4682614"/>
            <a:ext cx="8874509" cy="2088981"/>
          </a:xfrm>
          <a:ln w="19050">
            <a:solidFill>
              <a:srgbClr val="C30F01"/>
            </a:solidFill>
          </a:ln>
        </p:spPr>
        <p:style>
          <a:lnRef idx="2">
            <a:schemeClr val="accent2"/>
          </a:lnRef>
          <a:fillRef idx="1">
            <a:schemeClr val="lt1"/>
          </a:fillRef>
          <a:effectRef idx="0">
            <a:schemeClr val="accent2"/>
          </a:effectRef>
          <a:fontRef idx="minor">
            <a:schemeClr val="dk1"/>
          </a:fontRef>
        </p:style>
        <p:txBody>
          <a:bodyPr>
            <a:noAutofit/>
          </a:bodyPr>
          <a:lstStyle/>
          <a:p>
            <a:r>
              <a:rPr lang="fr-FR" sz="2000" b="1" dirty="0">
                <a:solidFill>
                  <a:srgbClr val="C30F01"/>
                </a:solidFill>
              </a:rPr>
              <a:t>NOUVEAUX CONTENUS &amp; OUTILS PRATIQUES </a:t>
            </a:r>
          </a:p>
        </p:txBody>
      </p:sp>
      <p:sp>
        <p:nvSpPr>
          <p:cNvPr id="17" name="ZoneTexte 16"/>
          <p:cNvSpPr txBox="1"/>
          <p:nvPr/>
        </p:nvSpPr>
        <p:spPr>
          <a:xfrm>
            <a:off x="908934" y="4940906"/>
            <a:ext cx="2839420" cy="1831271"/>
          </a:xfrm>
          <a:prstGeom prst="rect">
            <a:avLst/>
          </a:prstGeom>
          <a:noFill/>
        </p:spPr>
        <p:txBody>
          <a:bodyPr wrap="square" rtlCol="0">
            <a:spAutoFit/>
          </a:bodyPr>
          <a:lstStyle/>
          <a:p>
            <a:r>
              <a:rPr lang="fr-FR" dirty="0">
                <a:solidFill>
                  <a:srgbClr val="C30F01"/>
                </a:solidFill>
              </a:rPr>
              <a:t>	Synthèses</a:t>
            </a:r>
          </a:p>
          <a:p>
            <a:pPr algn="ctr"/>
            <a:endParaRPr lang="fr-FR" sz="700" dirty="0">
              <a:solidFill>
                <a:srgbClr val="C30F01"/>
              </a:solidFill>
            </a:endParaRPr>
          </a:p>
          <a:p>
            <a:pPr algn="just"/>
            <a:r>
              <a:rPr lang="fr-FR" sz="1200" dirty="0">
                <a:solidFill>
                  <a:schemeClr val="accent1">
                    <a:lumMod val="50000"/>
                  </a:schemeClr>
                </a:solidFill>
              </a:rPr>
              <a:t>Les synthèses proposent une approche globale sur une matière, résumant et facilitant la navigation vers plusieurs fascicules.</a:t>
            </a:r>
          </a:p>
          <a:p>
            <a:pPr algn="just"/>
            <a:r>
              <a:rPr lang="fr-FR" sz="1200" u="sng" dirty="0">
                <a:solidFill>
                  <a:schemeClr val="accent1">
                    <a:lumMod val="50000"/>
                  </a:schemeClr>
                </a:solidFill>
              </a:rPr>
              <a:t>Comment y accéder</a:t>
            </a:r>
            <a:r>
              <a:rPr lang="fr-FR" sz="1200" i="1" dirty="0">
                <a:solidFill>
                  <a:schemeClr val="accent1">
                    <a:lumMod val="50000"/>
                  </a:schemeClr>
                </a:solidFill>
              </a:rPr>
              <a:t> ?</a:t>
            </a:r>
            <a:r>
              <a:rPr lang="fr-FR" sz="1200" dirty="0">
                <a:solidFill>
                  <a:schemeClr val="accent1">
                    <a:lumMod val="50000"/>
                  </a:schemeClr>
                </a:solidFill>
              </a:rPr>
              <a:t> Un raccourci </a:t>
            </a:r>
            <a:r>
              <a:rPr lang="fr-FR" sz="1200" i="1" dirty="0">
                <a:solidFill>
                  <a:schemeClr val="accent1">
                    <a:lumMod val="50000"/>
                  </a:schemeClr>
                </a:solidFill>
              </a:rPr>
              <a:t>Synthèses </a:t>
            </a:r>
            <a:r>
              <a:rPr lang="fr-FR" sz="1200" i="1" dirty="0" err="1">
                <a:solidFill>
                  <a:schemeClr val="accent1">
                    <a:lumMod val="50000"/>
                  </a:schemeClr>
                </a:solidFill>
              </a:rPr>
              <a:t>JurisClasseur</a:t>
            </a:r>
            <a:r>
              <a:rPr lang="fr-FR" sz="1200" dirty="0">
                <a:solidFill>
                  <a:schemeClr val="accent1">
                    <a:lumMod val="50000"/>
                  </a:schemeClr>
                </a:solidFill>
              </a:rPr>
              <a:t> est proposé en page d’accueil</a:t>
            </a:r>
          </a:p>
        </p:txBody>
      </p:sp>
      <p:pic>
        <p:nvPicPr>
          <p:cNvPr id="19" name="Image 18"/>
          <p:cNvPicPr>
            <a:picLocks noChangeAspect="1"/>
          </p:cNvPicPr>
          <p:nvPr/>
        </p:nvPicPr>
        <p:blipFill>
          <a:blip r:embed="rId2"/>
          <a:stretch>
            <a:fillRect/>
          </a:stretch>
        </p:blipFill>
        <p:spPr>
          <a:xfrm rot="10800000" flipV="1">
            <a:off x="4944192" y="4989347"/>
            <a:ext cx="330764" cy="369677"/>
          </a:xfrm>
          <a:prstGeom prst="rect">
            <a:avLst/>
          </a:prstGeom>
        </p:spPr>
      </p:pic>
      <p:sp>
        <p:nvSpPr>
          <p:cNvPr id="20" name="ZoneTexte 19"/>
          <p:cNvSpPr txBox="1"/>
          <p:nvPr/>
        </p:nvSpPr>
        <p:spPr>
          <a:xfrm>
            <a:off x="4944191" y="4965318"/>
            <a:ext cx="2848343" cy="1738938"/>
          </a:xfrm>
          <a:prstGeom prst="rect">
            <a:avLst/>
          </a:prstGeom>
          <a:noFill/>
        </p:spPr>
        <p:txBody>
          <a:bodyPr wrap="square" rtlCol="0">
            <a:spAutoFit/>
          </a:bodyPr>
          <a:lstStyle/>
          <a:p>
            <a:r>
              <a:rPr lang="fr-FR" dirty="0">
                <a:solidFill>
                  <a:srgbClr val="C30F01"/>
                </a:solidFill>
              </a:rPr>
              <a:t>	Fiches pratiques </a:t>
            </a:r>
          </a:p>
          <a:p>
            <a:pPr algn="ctr"/>
            <a:endParaRPr lang="fr-FR" sz="500" dirty="0">
              <a:solidFill>
                <a:srgbClr val="C30F01"/>
              </a:solidFill>
            </a:endParaRPr>
          </a:p>
          <a:p>
            <a:pPr algn="just"/>
            <a:r>
              <a:rPr lang="fr-FR" sz="1200" b="1" dirty="0">
                <a:solidFill>
                  <a:srgbClr val="FF0000"/>
                </a:solidFill>
              </a:rPr>
              <a:t>Les fiches pratiques </a:t>
            </a:r>
            <a:r>
              <a:rPr lang="fr-FR" sz="1200" dirty="0">
                <a:solidFill>
                  <a:schemeClr val="accent1">
                    <a:lumMod val="50000"/>
                  </a:schemeClr>
                </a:solidFill>
              </a:rPr>
              <a:t>sont un  nouveau contenu éditorial créé exclusivement pour les étudiants en droit. Classées par grand thème du droit et par matière, elles seront une aide précieuse dans la préparation de vos TD et révisions</a:t>
            </a:r>
            <a:r>
              <a:rPr lang="fr-FR" sz="1200" dirty="0"/>
              <a:t>. </a:t>
            </a:r>
          </a:p>
          <a:p>
            <a:pPr algn="just"/>
            <a:r>
              <a:rPr lang="fr-FR" sz="1200" u="sng" dirty="0">
                <a:solidFill>
                  <a:schemeClr val="accent1">
                    <a:lumMod val="50000"/>
                  </a:schemeClr>
                </a:solidFill>
              </a:rPr>
              <a:t>Comment y accéder</a:t>
            </a:r>
            <a:r>
              <a:rPr lang="fr-FR" sz="1200" i="1" u="sng" dirty="0">
                <a:solidFill>
                  <a:schemeClr val="accent1">
                    <a:lumMod val="50000"/>
                  </a:schemeClr>
                </a:solidFill>
              </a:rPr>
              <a:t> ?</a:t>
            </a:r>
            <a:r>
              <a:rPr lang="fr-FR" sz="1200" dirty="0">
                <a:solidFill>
                  <a:schemeClr val="accent1">
                    <a:lumMod val="50000"/>
                  </a:schemeClr>
                </a:solidFill>
              </a:rPr>
              <a:t> </a:t>
            </a:r>
            <a:r>
              <a:rPr lang="fr-FR" sz="1200" i="1" dirty="0">
                <a:solidFill>
                  <a:schemeClr val="accent1">
                    <a:lumMod val="50000"/>
                  </a:schemeClr>
                </a:solidFill>
              </a:rPr>
              <a:t>Pratiques et outils</a:t>
            </a:r>
            <a:endParaRPr lang="fr-FR" sz="1200" dirty="0">
              <a:solidFill>
                <a:schemeClr val="accent1">
                  <a:lumMod val="50000"/>
                </a:schemeClr>
              </a:solidFill>
            </a:endParaRPr>
          </a:p>
        </p:txBody>
      </p:sp>
      <p:pic>
        <p:nvPicPr>
          <p:cNvPr id="21" name="Image 20"/>
          <p:cNvPicPr>
            <a:picLocks noChangeAspect="1"/>
          </p:cNvPicPr>
          <p:nvPr/>
        </p:nvPicPr>
        <p:blipFill>
          <a:blip r:embed="rId3"/>
          <a:stretch>
            <a:fillRect/>
          </a:stretch>
        </p:blipFill>
        <p:spPr>
          <a:xfrm>
            <a:off x="986814" y="4965318"/>
            <a:ext cx="362906" cy="393707"/>
          </a:xfrm>
          <a:prstGeom prst="rect">
            <a:avLst/>
          </a:prstGeom>
        </p:spPr>
      </p:pic>
      <p:sp>
        <p:nvSpPr>
          <p:cNvPr id="12" name="Espace réservé du numéro de diapositive 11"/>
          <p:cNvSpPr>
            <a:spLocks noGrp="1"/>
          </p:cNvSpPr>
          <p:nvPr>
            <p:ph type="sldNum" sz="quarter" idx="12"/>
          </p:nvPr>
        </p:nvSpPr>
        <p:spPr>
          <a:xfrm>
            <a:off x="6972300" y="6406470"/>
            <a:ext cx="2057400" cy="365125"/>
          </a:xfrm>
        </p:spPr>
        <p:txBody>
          <a:bodyPr/>
          <a:lstStyle/>
          <a:p>
            <a:fld id="{0AFA9D53-83B4-465A-8831-24588C43F596}" type="slidenum">
              <a:rPr lang="fr-FR" smtClean="0"/>
              <a:t>3</a:t>
            </a:fld>
            <a:endParaRPr lang="fr-FR" dirty="0"/>
          </a:p>
        </p:txBody>
      </p:sp>
      <p:pic>
        <p:nvPicPr>
          <p:cNvPr id="23" name="Image 22">
            <a:extLst>
              <a:ext uri="{FF2B5EF4-FFF2-40B4-BE49-F238E27FC236}">
                <a16:creationId xmlns:a16="http://schemas.microsoft.com/office/drawing/2014/main" id="{D91C65EB-F93C-4373-90E3-050D98F0CB19}"/>
              </a:ext>
            </a:extLst>
          </p:cNvPr>
          <p:cNvPicPr/>
          <p:nvPr/>
        </p:nvPicPr>
        <p:blipFill>
          <a:blip r:embed="rId4"/>
          <a:stretch>
            <a:fillRect/>
          </a:stretch>
        </p:blipFill>
        <p:spPr>
          <a:xfrm>
            <a:off x="357298" y="-701"/>
            <a:ext cx="1498006" cy="585892"/>
          </a:xfrm>
          <a:prstGeom prst="rect">
            <a:avLst/>
          </a:prstGeom>
        </p:spPr>
      </p:pic>
      <p:pic>
        <p:nvPicPr>
          <p:cNvPr id="16" name="Image 15">
            <a:extLst>
              <a:ext uri="{FF2B5EF4-FFF2-40B4-BE49-F238E27FC236}">
                <a16:creationId xmlns:a16="http://schemas.microsoft.com/office/drawing/2014/main" id="{FBAB979C-6FF6-4183-BED1-BE11C3F49A67}"/>
              </a:ext>
            </a:extLst>
          </p:cNvPr>
          <p:cNvPicPr>
            <a:picLocks noChangeAspect="1"/>
          </p:cNvPicPr>
          <p:nvPr/>
        </p:nvPicPr>
        <p:blipFill>
          <a:blip r:embed="rId5"/>
          <a:stretch>
            <a:fillRect/>
          </a:stretch>
        </p:blipFill>
        <p:spPr>
          <a:xfrm>
            <a:off x="155191" y="966421"/>
            <a:ext cx="4092697" cy="2653536"/>
          </a:xfrm>
          <a:prstGeom prst="rect">
            <a:avLst/>
          </a:prstGeom>
        </p:spPr>
      </p:pic>
      <p:pic>
        <p:nvPicPr>
          <p:cNvPr id="6" name="Image 5">
            <a:extLst>
              <a:ext uri="{FF2B5EF4-FFF2-40B4-BE49-F238E27FC236}">
                <a16:creationId xmlns:a16="http://schemas.microsoft.com/office/drawing/2014/main" id="{10F4D8AF-CA40-4149-92B9-A377889E403C}"/>
              </a:ext>
            </a:extLst>
          </p:cNvPr>
          <p:cNvPicPr>
            <a:picLocks noChangeAspect="1"/>
          </p:cNvPicPr>
          <p:nvPr/>
        </p:nvPicPr>
        <p:blipFill>
          <a:blip r:embed="rId6"/>
          <a:stretch>
            <a:fillRect/>
          </a:stretch>
        </p:blipFill>
        <p:spPr>
          <a:xfrm>
            <a:off x="4479806" y="966421"/>
            <a:ext cx="4509003" cy="2653535"/>
          </a:xfrm>
          <a:prstGeom prst="rect">
            <a:avLst/>
          </a:prstGeom>
        </p:spPr>
      </p:pic>
    </p:spTree>
    <p:extLst>
      <p:ext uri="{BB962C8B-B14F-4D97-AF65-F5344CB8AC3E}">
        <p14:creationId xmlns:p14="http://schemas.microsoft.com/office/powerpoint/2010/main" val="246094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1998194" y="241649"/>
            <a:ext cx="6557404" cy="372511"/>
          </a:xfrm>
        </p:spPr>
        <p:txBody>
          <a:bodyPr>
            <a:noAutofit/>
          </a:bodyPr>
          <a:lstStyle/>
          <a:p>
            <a:pPr algn="l"/>
            <a:r>
              <a:rPr lang="fr-FR" sz="2000" b="1" dirty="0">
                <a:solidFill>
                  <a:srgbClr val="C30F01"/>
                </a:solidFill>
              </a:rPr>
              <a:t>Comment rechercher par mots clé ?</a:t>
            </a:r>
          </a:p>
        </p:txBody>
      </p:sp>
      <p:sp>
        <p:nvSpPr>
          <p:cNvPr id="10" name="ZoneTexte 9"/>
          <p:cNvSpPr txBox="1"/>
          <p:nvPr/>
        </p:nvSpPr>
        <p:spPr>
          <a:xfrm>
            <a:off x="285750" y="2612086"/>
            <a:ext cx="8591550" cy="584775"/>
          </a:xfrm>
          <a:prstGeom prst="rect">
            <a:avLst/>
          </a:prstGeom>
          <a:noFill/>
        </p:spPr>
        <p:txBody>
          <a:bodyPr wrap="square" rtlCol="0">
            <a:spAutoFit/>
          </a:bodyPr>
          <a:lstStyle/>
          <a:p>
            <a:r>
              <a:rPr lang="fr-FR" sz="1600" dirty="0">
                <a:solidFill>
                  <a:schemeClr val="accent1">
                    <a:lumMod val="50000"/>
                  </a:schemeClr>
                </a:solidFill>
              </a:rPr>
              <a:t>La recherche Lexis 360 Portail Juridique des étudiants vous permet de rechercher sur l’ensemble de nos contenus ….</a:t>
            </a:r>
          </a:p>
        </p:txBody>
      </p:sp>
      <p:sp>
        <p:nvSpPr>
          <p:cNvPr id="20" name="ZoneTexte 19"/>
          <p:cNvSpPr txBox="1"/>
          <p:nvPr/>
        </p:nvSpPr>
        <p:spPr>
          <a:xfrm>
            <a:off x="4581525" y="3398437"/>
            <a:ext cx="3974073" cy="1077218"/>
          </a:xfrm>
          <a:prstGeom prst="rect">
            <a:avLst/>
          </a:prstGeom>
          <a:noFill/>
        </p:spPr>
        <p:txBody>
          <a:bodyPr wrap="square" rtlCol="0">
            <a:spAutoFit/>
          </a:bodyPr>
          <a:lstStyle/>
          <a:p>
            <a:pPr algn="just"/>
            <a:r>
              <a:rPr lang="fr-FR" sz="1600" dirty="0">
                <a:solidFill>
                  <a:schemeClr val="accent1">
                    <a:lumMod val="50000"/>
                  </a:schemeClr>
                </a:solidFill>
              </a:rPr>
              <a:t>…. Ou de cibler les fonds sur lesquels lancer votre recherche : déroulez le menu pour sélectionner rapidement un ou plusieurs types de contenus </a:t>
            </a:r>
          </a:p>
        </p:txBody>
      </p:sp>
      <p:sp>
        <p:nvSpPr>
          <p:cNvPr id="28" name="ZoneTexte 27"/>
          <p:cNvSpPr txBox="1"/>
          <p:nvPr/>
        </p:nvSpPr>
        <p:spPr>
          <a:xfrm>
            <a:off x="4582514" y="5015786"/>
            <a:ext cx="3837585" cy="1077218"/>
          </a:xfrm>
          <a:prstGeom prst="rect">
            <a:avLst/>
          </a:prstGeom>
          <a:noFill/>
        </p:spPr>
        <p:txBody>
          <a:bodyPr wrap="square" rtlCol="0">
            <a:spAutoFit/>
          </a:bodyPr>
          <a:lstStyle/>
          <a:p>
            <a:pPr algn="just"/>
            <a:r>
              <a:rPr lang="fr-FR" sz="1600" dirty="0">
                <a:solidFill>
                  <a:schemeClr val="accent1">
                    <a:lumMod val="50000"/>
                  </a:schemeClr>
                </a:solidFill>
              </a:rPr>
              <a:t>Déroulez le menu pour sélectionner rapidement un ou plusieurs types de contenus, ou une sélection  puis cliquez sur </a:t>
            </a:r>
            <a:r>
              <a:rPr lang="fr-FR" sz="1600" i="1" dirty="0">
                <a:solidFill>
                  <a:schemeClr val="accent1">
                    <a:lumMod val="50000"/>
                  </a:schemeClr>
                </a:solidFill>
              </a:rPr>
              <a:t>Appliquer</a:t>
            </a:r>
          </a:p>
        </p:txBody>
      </p:sp>
      <p:sp>
        <p:nvSpPr>
          <p:cNvPr id="31" name="Espace réservé du numéro de diapositive 30"/>
          <p:cNvSpPr>
            <a:spLocks noGrp="1"/>
          </p:cNvSpPr>
          <p:nvPr>
            <p:ph type="sldNum" sz="quarter" idx="12"/>
          </p:nvPr>
        </p:nvSpPr>
        <p:spPr>
          <a:xfrm>
            <a:off x="7086600" y="6492875"/>
            <a:ext cx="2057400" cy="365125"/>
          </a:xfrm>
        </p:spPr>
        <p:txBody>
          <a:bodyPr/>
          <a:lstStyle/>
          <a:p>
            <a:fld id="{0AFA9D53-83B4-465A-8831-24588C43F596}" type="slidenum">
              <a:rPr lang="fr-FR" smtClean="0"/>
              <a:t>4</a:t>
            </a:fld>
            <a:endParaRPr lang="fr-FR" dirty="0"/>
          </a:p>
        </p:txBody>
      </p:sp>
      <p:pic>
        <p:nvPicPr>
          <p:cNvPr id="25" name="Image 24">
            <a:extLst>
              <a:ext uri="{FF2B5EF4-FFF2-40B4-BE49-F238E27FC236}">
                <a16:creationId xmlns:a16="http://schemas.microsoft.com/office/drawing/2014/main" id="{3626DDC5-C2E6-4360-BDAC-9A7F40DE8008}"/>
              </a:ext>
            </a:extLst>
          </p:cNvPr>
          <p:cNvPicPr/>
          <p:nvPr/>
        </p:nvPicPr>
        <p:blipFill>
          <a:blip r:embed="rId2"/>
          <a:stretch>
            <a:fillRect/>
          </a:stretch>
        </p:blipFill>
        <p:spPr>
          <a:xfrm>
            <a:off x="189187" y="44767"/>
            <a:ext cx="1771650" cy="723900"/>
          </a:xfrm>
          <a:prstGeom prst="rect">
            <a:avLst/>
          </a:prstGeom>
        </p:spPr>
      </p:pic>
      <p:pic>
        <p:nvPicPr>
          <p:cNvPr id="2" name="Image 1">
            <a:extLst>
              <a:ext uri="{FF2B5EF4-FFF2-40B4-BE49-F238E27FC236}">
                <a16:creationId xmlns:a16="http://schemas.microsoft.com/office/drawing/2014/main" id="{978409F9-F97A-4A94-8BF5-0B0E7EF04199}"/>
              </a:ext>
            </a:extLst>
          </p:cNvPr>
          <p:cNvPicPr>
            <a:picLocks noChangeAspect="1"/>
          </p:cNvPicPr>
          <p:nvPr/>
        </p:nvPicPr>
        <p:blipFill>
          <a:blip r:embed="rId3"/>
          <a:stretch>
            <a:fillRect/>
          </a:stretch>
        </p:blipFill>
        <p:spPr>
          <a:xfrm>
            <a:off x="285750" y="1029118"/>
            <a:ext cx="7974144" cy="1342182"/>
          </a:xfrm>
          <a:prstGeom prst="rect">
            <a:avLst/>
          </a:prstGeom>
        </p:spPr>
      </p:pic>
      <p:pic>
        <p:nvPicPr>
          <p:cNvPr id="3" name="Image 2">
            <a:extLst>
              <a:ext uri="{FF2B5EF4-FFF2-40B4-BE49-F238E27FC236}">
                <a16:creationId xmlns:a16="http://schemas.microsoft.com/office/drawing/2014/main" id="{25FBDD2F-72F6-4139-9C1A-2527B4EB6EDB}"/>
              </a:ext>
            </a:extLst>
          </p:cNvPr>
          <p:cNvPicPr>
            <a:picLocks noChangeAspect="1"/>
          </p:cNvPicPr>
          <p:nvPr/>
        </p:nvPicPr>
        <p:blipFill>
          <a:blip r:embed="rId4"/>
          <a:stretch>
            <a:fillRect/>
          </a:stretch>
        </p:blipFill>
        <p:spPr>
          <a:xfrm>
            <a:off x="285750" y="3551583"/>
            <a:ext cx="4061220" cy="2541421"/>
          </a:xfrm>
          <a:prstGeom prst="rect">
            <a:avLst/>
          </a:prstGeom>
        </p:spPr>
      </p:pic>
    </p:spTree>
    <p:extLst>
      <p:ext uri="{BB962C8B-B14F-4D97-AF65-F5344CB8AC3E}">
        <p14:creationId xmlns:p14="http://schemas.microsoft.com/office/powerpoint/2010/main" val="45634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24408" y="620459"/>
            <a:ext cx="3004269" cy="1815882"/>
          </a:xfrm>
          <a:prstGeom prst="rect">
            <a:avLst/>
          </a:prstGeom>
          <a:noFill/>
        </p:spPr>
        <p:txBody>
          <a:bodyPr wrap="square" rtlCol="0">
            <a:spAutoFit/>
          </a:bodyPr>
          <a:lstStyle/>
          <a:p>
            <a:pPr algn="just"/>
            <a:r>
              <a:rPr lang="fr-FR" sz="1400" dirty="0">
                <a:solidFill>
                  <a:schemeClr val="accent1">
                    <a:lumMod val="50000"/>
                  </a:schemeClr>
                </a:solidFill>
              </a:rPr>
              <a:t>L’ordre d’affichage des résultats est tri par défaut par pertinence,  calculée en fonction</a:t>
            </a:r>
          </a:p>
          <a:p>
            <a:pPr marL="285750" indent="-285750" algn="just">
              <a:buFontTx/>
              <a:buChar char="-"/>
            </a:pPr>
            <a:r>
              <a:rPr lang="fr-FR" sz="1400" dirty="0">
                <a:solidFill>
                  <a:schemeClr val="accent1">
                    <a:lumMod val="50000"/>
                  </a:schemeClr>
                </a:solidFill>
              </a:rPr>
              <a:t>du nombre d’occurrence des mots clé trouvés dans le document</a:t>
            </a:r>
          </a:p>
          <a:p>
            <a:pPr marL="285750" indent="-285750" algn="just">
              <a:buFontTx/>
              <a:buChar char="-"/>
            </a:pPr>
            <a:r>
              <a:rPr lang="fr-FR" sz="1400" dirty="0">
                <a:solidFill>
                  <a:schemeClr val="accent1">
                    <a:lumMod val="50000"/>
                  </a:schemeClr>
                </a:solidFill>
              </a:rPr>
              <a:t>de la proximité entre les mots clé</a:t>
            </a:r>
          </a:p>
          <a:p>
            <a:pPr marL="285750" indent="-285750" algn="just">
              <a:buFontTx/>
              <a:buChar char="-"/>
            </a:pPr>
            <a:r>
              <a:rPr lang="fr-FR" sz="1400" dirty="0">
                <a:solidFill>
                  <a:schemeClr val="accent1">
                    <a:lumMod val="50000"/>
                  </a:schemeClr>
                </a:solidFill>
              </a:rPr>
              <a:t> l’emplacement des mots clé au sein du document</a:t>
            </a:r>
          </a:p>
        </p:txBody>
      </p:sp>
      <p:sp>
        <p:nvSpPr>
          <p:cNvPr id="12" name="ZoneTexte 11"/>
          <p:cNvSpPr txBox="1"/>
          <p:nvPr/>
        </p:nvSpPr>
        <p:spPr>
          <a:xfrm>
            <a:off x="484460" y="2455508"/>
            <a:ext cx="2829456" cy="1169551"/>
          </a:xfrm>
          <a:prstGeom prst="rect">
            <a:avLst/>
          </a:prstGeom>
          <a:noFill/>
        </p:spPr>
        <p:txBody>
          <a:bodyPr wrap="square" rtlCol="0">
            <a:spAutoFit/>
          </a:bodyPr>
          <a:lstStyle/>
          <a:p>
            <a:pPr algn="just"/>
            <a:r>
              <a:rPr lang="fr-FR" sz="1400" dirty="0">
                <a:solidFill>
                  <a:schemeClr val="accent1">
                    <a:lumMod val="50000"/>
                  </a:schemeClr>
                </a:solidFill>
              </a:rPr>
              <a:t>Vous pouvez filtrer vos résultats par date : </a:t>
            </a:r>
          </a:p>
          <a:p>
            <a:pPr algn="just"/>
            <a:r>
              <a:rPr lang="fr-FR" sz="1400" dirty="0">
                <a:solidFill>
                  <a:schemeClr val="accent1">
                    <a:lumMod val="50000"/>
                  </a:schemeClr>
                </a:solidFill>
              </a:rPr>
              <a:t>conservez ainsi le classement par pertinence sur une période plus restreinte</a:t>
            </a:r>
            <a:endParaRPr lang="fr-FR" sz="1400" i="1" dirty="0">
              <a:solidFill>
                <a:schemeClr val="accent1">
                  <a:lumMod val="50000"/>
                </a:schemeClr>
              </a:solidFill>
            </a:endParaRPr>
          </a:p>
        </p:txBody>
      </p:sp>
      <p:sp>
        <p:nvSpPr>
          <p:cNvPr id="14" name="ZoneTexte 13"/>
          <p:cNvSpPr txBox="1"/>
          <p:nvPr/>
        </p:nvSpPr>
        <p:spPr>
          <a:xfrm>
            <a:off x="473877" y="3721366"/>
            <a:ext cx="2818684" cy="1169551"/>
          </a:xfrm>
          <a:prstGeom prst="rect">
            <a:avLst/>
          </a:prstGeom>
          <a:noFill/>
        </p:spPr>
        <p:txBody>
          <a:bodyPr wrap="square" rtlCol="0">
            <a:spAutoFit/>
          </a:bodyPr>
          <a:lstStyle/>
          <a:p>
            <a:pPr algn="just"/>
            <a:r>
              <a:rPr lang="fr-FR" sz="1400" dirty="0">
                <a:solidFill>
                  <a:schemeClr val="accent1">
                    <a:lumMod val="50000"/>
                  </a:schemeClr>
                </a:solidFill>
              </a:rPr>
              <a:t>Vous pouvez filtrer vos résultats par source : </a:t>
            </a:r>
          </a:p>
          <a:p>
            <a:pPr algn="just"/>
            <a:r>
              <a:rPr lang="fr-FR" sz="1400" dirty="0">
                <a:solidFill>
                  <a:schemeClr val="accent1">
                    <a:lumMod val="50000"/>
                  </a:schemeClr>
                </a:solidFill>
              </a:rPr>
              <a:t>filtrez par exemple sur les revues, par exemple, pour consulter l’actualité sur le thème recherché   </a:t>
            </a:r>
            <a:endParaRPr lang="fr-FR" sz="1400" i="1" dirty="0">
              <a:solidFill>
                <a:schemeClr val="accent1">
                  <a:lumMod val="50000"/>
                </a:schemeClr>
              </a:solidFill>
            </a:endParaRPr>
          </a:p>
        </p:txBody>
      </p:sp>
      <p:sp>
        <p:nvSpPr>
          <p:cNvPr id="15" name="ZoneTexte 14"/>
          <p:cNvSpPr txBox="1"/>
          <p:nvPr/>
        </p:nvSpPr>
        <p:spPr>
          <a:xfrm>
            <a:off x="164074" y="4923367"/>
            <a:ext cx="8627501" cy="2000548"/>
          </a:xfrm>
          <a:prstGeom prst="rect">
            <a:avLst/>
          </a:prstGeom>
          <a:noFill/>
          <a:ln w="3175">
            <a:solidFill>
              <a:srgbClr val="C30F01"/>
            </a:solidFill>
          </a:ln>
        </p:spPr>
        <p:txBody>
          <a:bodyPr wrap="square" rtlCol="0">
            <a:spAutoFit/>
          </a:bodyPr>
          <a:lstStyle/>
          <a:p>
            <a:pPr algn="ctr"/>
            <a:r>
              <a:rPr lang="fr-FR" b="1" dirty="0">
                <a:solidFill>
                  <a:srgbClr val="C00000"/>
                </a:solidFill>
              </a:rPr>
              <a:t>OPTIMISEZ VOTRE RECHERCHE</a:t>
            </a:r>
          </a:p>
          <a:p>
            <a:r>
              <a:rPr lang="fr-FR" b="1" dirty="0">
                <a:solidFill>
                  <a:srgbClr val="C30F01"/>
                </a:solidFill>
              </a:rPr>
              <a:t> ET     </a:t>
            </a:r>
            <a:r>
              <a:rPr lang="fr-FR" sz="1400" dirty="0">
                <a:solidFill>
                  <a:srgbClr val="002060"/>
                </a:solidFill>
              </a:rPr>
              <a:t>Utilisez le ET  entre les mots et en majuscules pour les ajouts</a:t>
            </a:r>
            <a:endParaRPr lang="fr-FR" sz="1400" dirty="0"/>
          </a:p>
          <a:p>
            <a:endParaRPr lang="fr-FR" dirty="0"/>
          </a:p>
          <a:p>
            <a:pPr marL="540000" lvl="1"/>
            <a:r>
              <a:rPr lang="fr-FR" sz="1400" dirty="0">
                <a:solidFill>
                  <a:srgbClr val="002060"/>
                </a:solidFill>
              </a:rPr>
              <a:t>Utilisez le OU entre deux mots et en majuscules pour recherche l’un ou l’autre des mots</a:t>
            </a:r>
          </a:p>
          <a:p>
            <a:pPr lvl="1"/>
            <a:endParaRPr lang="fr-FR" sz="1400" dirty="0">
              <a:solidFill>
                <a:srgbClr val="002060"/>
              </a:solidFill>
            </a:endParaRPr>
          </a:p>
          <a:p>
            <a:pPr marL="540000" lvl="1"/>
            <a:r>
              <a:rPr lang="fr-FR" sz="1400" dirty="0">
                <a:solidFill>
                  <a:srgbClr val="002060"/>
                </a:solidFill>
              </a:rPr>
              <a:t>Utilisez les guillemets pour rechercher une expression exacte</a:t>
            </a:r>
          </a:p>
          <a:p>
            <a:pPr lvl="1"/>
            <a:endParaRPr lang="fr-FR" sz="1400" dirty="0">
              <a:solidFill>
                <a:srgbClr val="002060"/>
              </a:solidFill>
            </a:endParaRPr>
          </a:p>
          <a:p>
            <a:pPr marL="540000" lvl="1"/>
            <a:r>
              <a:rPr lang="fr-FR" sz="1400" dirty="0">
                <a:solidFill>
                  <a:srgbClr val="002060"/>
                </a:solidFill>
              </a:rPr>
              <a:t>Utilisez le SAUF en fin de requête et en majuscule pour exclure le dernier mot clé des documents recherchés</a:t>
            </a:r>
            <a:endParaRPr lang="fr-FR" sz="1400" dirty="0"/>
          </a:p>
        </p:txBody>
      </p:sp>
      <p:sp>
        <p:nvSpPr>
          <p:cNvPr id="16" name="ZoneTexte 15"/>
          <p:cNvSpPr txBox="1"/>
          <p:nvPr/>
        </p:nvSpPr>
        <p:spPr>
          <a:xfrm>
            <a:off x="215397" y="5703488"/>
            <a:ext cx="538125" cy="369332"/>
          </a:xfrm>
          <a:prstGeom prst="rect">
            <a:avLst/>
          </a:prstGeom>
          <a:noFill/>
        </p:spPr>
        <p:txBody>
          <a:bodyPr wrap="square" rtlCol="0">
            <a:spAutoFit/>
          </a:bodyPr>
          <a:lstStyle/>
          <a:p>
            <a:r>
              <a:rPr lang="fr-FR" b="1" dirty="0">
                <a:solidFill>
                  <a:srgbClr val="C30F01"/>
                </a:solidFill>
              </a:rPr>
              <a:t>OU</a:t>
            </a:r>
          </a:p>
        </p:txBody>
      </p:sp>
      <p:sp>
        <p:nvSpPr>
          <p:cNvPr id="17" name="ZoneTexte 16"/>
          <p:cNvSpPr txBox="1"/>
          <p:nvPr/>
        </p:nvSpPr>
        <p:spPr>
          <a:xfrm>
            <a:off x="218297" y="6105270"/>
            <a:ext cx="538125" cy="369332"/>
          </a:xfrm>
          <a:prstGeom prst="rect">
            <a:avLst/>
          </a:prstGeom>
          <a:noFill/>
        </p:spPr>
        <p:txBody>
          <a:bodyPr wrap="square" rtlCol="0">
            <a:spAutoFit/>
          </a:bodyPr>
          <a:lstStyle/>
          <a:p>
            <a:r>
              <a:rPr lang="fr-FR" b="1" dirty="0">
                <a:solidFill>
                  <a:srgbClr val="C30F01"/>
                </a:solidFill>
              </a:rPr>
              <a:t>«  »</a:t>
            </a:r>
          </a:p>
        </p:txBody>
      </p:sp>
      <p:sp>
        <p:nvSpPr>
          <p:cNvPr id="18" name="ZoneTexte 17"/>
          <p:cNvSpPr txBox="1"/>
          <p:nvPr/>
        </p:nvSpPr>
        <p:spPr>
          <a:xfrm>
            <a:off x="206761" y="6550492"/>
            <a:ext cx="640622" cy="338554"/>
          </a:xfrm>
          <a:prstGeom prst="rect">
            <a:avLst/>
          </a:prstGeom>
          <a:noFill/>
        </p:spPr>
        <p:txBody>
          <a:bodyPr wrap="square" rtlCol="0">
            <a:spAutoFit/>
          </a:bodyPr>
          <a:lstStyle/>
          <a:p>
            <a:r>
              <a:rPr lang="fr-FR" sz="1600" b="1" dirty="0">
                <a:solidFill>
                  <a:srgbClr val="C30F01"/>
                </a:solidFill>
              </a:rPr>
              <a:t>SAUF</a:t>
            </a:r>
            <a:endParaRPr lang="fr-FR" sz="1200" b="1" dirty="0">
              <a:solidFill>
                <a:srgbClr val="C30F01"/>
              </a:solidFill>
            </a:endParaRPr>
          </a:p>
        </p:txBody>
      </p:sp>
      <p:sp>
        <p:nvSpPr>
          <p:cNvPr id="19" name="ZoneTexte 18"/>
          <p:cNvSpPr txBox="1"/>
          <p:nvPr/>
        </p:nvSpPr>
        <p:spPr>
          <a:xfrm>
            <a:off x="132584" y="635709"/>
            <a:ext cx="297642" cy="307777"/>
          </a:xfrm>
          <a:prstGeom prst="rect">
            <a:avLst/>
          </a:prstGeom>
          <a:solidFill>
            <a:srgbClr val="C30F01"/>
          </a:solidFill>
        </p:spPr>
        <p:txBody>
          <a:bodyPr wrap="square" rtlCol="0">
            <a:spAutoFit/>
          </a:bodyPr>
          <a:lstStyle/>
          <a:p>
            <a:pPr algn="ctr"/>
            <a:r>
              <a:rPr lang="fr-FR" sz="1400" b="1" dirty="0">
                <a:solidFill>
                  <a:schemeClr val="bg1"/>
                </a:solidFill>
              </a:rPr>
              <a:t>1</a:t>
            </a:r>
          </a:p>
        </p:txBody>
      </p:sp>
      <p:sp>
        <p:nvSpPr>
          <p:cNvPr id="20" name="ZoneTexte 19"/>
          <p:cNvSpPr txBox="1"/>
          <p:nvPr/>
        </p:nvSpPr>
        <p:spPr>
          <a:xfrm>
            <a:off x="132584" y="2530578"/>
            <a:ext cx="308220" cy="307777"/>
          </a:xfrm>
          <a:prstGeom prst="rect">
            <a:avLst/>
          </a:prstGeom>
          <a:solidFill>
            <a:srgbClr val="C30F01"/>
          </a:solidFill>
        </p:spPr>
        <p:txBody>
          <a:bodyPr wrap="square" rtlCol="0">
            <a:spAutoFit/>
          </a:bodyPr>
          <a:lstStyle/>
          <a:p>
            <a:pPr algn="ctr"/>
            <a:r>
              <a:rPr lang="fr-FR" sz="1400" b="1" dirty="0">
                <a:solidFill>
                  <a:schemeClr val="bg1"/>
                </a:solidFill>
              </a:rPr>
              <a:t>2</a:t>
            </a:r>
          </a:p>
        </p:txBody>
      </p:sp>
      <p:sp>
        <p:nvSpPr>
          <p:cNvPr id="21" name="ZoneTexte 20"/>
          <p:cNvSpPr txBox="1"/>
          <p:nvPr/>
        </p:nvSpPr>
        <p:spPr>
          <a:xfrm>
            <a:off x="132584" y="3799364"/>
            <a:ext cx="308220" cy="307777"/>
          </a:xfrm>
          <a:prstGeom prst="rect">
            <a:avLst/>
          </a:prstGeom>
          <a:solidFill>
            <a:srgbClr val="C30F01"/>
          </a:solidFill>
        </p:spPr>
        <p:txBody>
          <a:bodyPr wrap="square" rtlCol="0">
            <a:spAutoFit/>
          </a:bodyPr>
          <a:lstStyle/>
          <a:p>
            <a:pPr algn="ctr"/>
            <a:r>
              <a:rPr lang="fr-FR" sz="1400" b="1" dirty="0">
                <a:solidFill>
                  <a:schemeClr val="bg1"/>
                </a:solidFill>
              </a:rPr>
              <a:t>3</a:t>
            </a:r>
          </a:p>
        </p:txBody>
      </p:sp>
      <p:sp>
        <p:nvSpPr>
          <p:cNvPr id="28" name="Espace réservé du numéro de diapositive 27"/>
          <p:cNvSpPr>
            <a:spLocks noGrp="1"/>
          </p:cNvSpPr>
          <p:nvPr>
            <p:ph type="sldNum" sz="quarter" idx="12"/>
          </p:nvPr>
        </p:nvSpPr>
        <p:spPr>
          <a:xfrm>
            <a:off x="7039017" y="6451286"/>
            <a:ext cx="2057400" cy="365125"/>
          </a:xfrm>
        </p:spPr>
        <p:txBody>
          <a:bodyPr/>
          <a:lstStyle/>
          <a:p>
            <a:fld id="{0AFA9D53-83B4-465A-8831-24588C43F596}" type="slidenum">
              <a:rPr lang="fr-FR" smtClean="0"/>
              <a:t>5</a:t>
            </a:fld>
            <a:endParaRPr lang="fr-FR" dirty="0"/>
          </a:p>
        </p:txBody>
      </p:sp>
      <p:pic>
        <p:nvPicPr>
          <p:cNvPr id="22" name="Image 21">
            <a:extLst>
              <a:ext uri="{FF2B5EF4-FFF2-40B4-BE49-F238E27FC236}">
                <a16:creationId xmlns:a16="http://schemas.microsoft.com/office/drawing/2014/main" id="{58C01CE7-9608-48E9-83ED-CAFA0C74363C}"/>
              </a:ext>
            </a:extLst>
          </p:cNvPr>
          <p:cNvPicPr/>
          <p:nvPr/>
        </p:nvPicPr>
        <p:blipFill>
          <a:blip r:embed="rId2"/>
          <a:stretch>
            <a:fillRect/>
          </a:stretch>
        </p:blipFill>
        <p:spPr>
          <a:xfrm>
            <a:off x="722049" y="25201"/>
            <a:ext cx="1647535" cy="610508"/>
          </a:xfrm>
          <a:prstGeom prst="rect">
            <a:avLst/>
          </a:prstGeom>
        </p:spPr>
      </p:pic>
      <p:pic>
        <p:nvPicPr>
          <p:cNvPr id="2" name="Image 1">
            <a:extLst>
              <a:ext uri="{FF2B5EF4-FFF2-40B4-BE49-F238E27FC236}">
                <a16:creationId xmlns:a16="http://schemas.microsoft.com/office/drawing/2014/main" id="{65723377-8DC3-42A7-8DC2-33DD4F70554E}"/>
              </a:ext>
            </a:extLst>
          </p:cNvPr>
          <p:cNvPicPr>
            <a:picLocks noChangeAspect="1"/>
          </p:cNvPicPr>
          <p:nvPr/>
        </p:nvPicPr>
        <p:blipFill>
          <a:blip r:embed="rId3"/>
          <a:stretch>
            <a:fillRect/>
          </a:stretch>
        </p:blipFill>
        <p:spPr>
          <a:xfrm>
            <a:off x="3605739" y="620459"/>
            <a:ext cx="5322521" cy="3964793"/>
          </a:xfrm>
          <a:prstGeom prst="rect">
            <a:avLst/>
          </a:prstGeom>
        </p:spPr>
      </p:pic>
      <p:sp>
        <p:nvSpPr>
          <p:cNvPr id="23" name="ZoneTexte 22">
            <a:extLst>
              <a:ext uri="{FF2B5EF4-FFF2-40B4-BE49-F238E27FC236}">
                <a16:creationId xmlns:a16="http://schemas.microsoft.com/office/drawing/2014/main" id="{35A168B3-22AC-456E-A176-117B5D8D72D4}"/>
              </a:ext>
            </a:extLst>
          </p:cNvPr>
          <p:cNvSpPr txBox="1"/>
          <p:nvPr/>
        </p:nvSpPr>
        <p:spPr>
          <a:xfrm>
            <a:off x="7918896" y="1649500"/>
            <a:ext cx="297642" cy="307777"/>
          </a:xfrm>
          <a:prstGeom prst="rect">
            <a:avLst/>
          </a:prstGeom>
          <a:solidFill>
            <a:srgbClr val="C30F01"/>
          </a:solidFill>
        </p:spPr>
        <p:txBody>
          <a:bodyPr wrap="square" rtlCol="0">
            <a:spAutoFit/>
          </a:bodyPr>
          <a:lstStyle/>
          <a:p>
            <a:pPr algn="ctr"/>
            <a:r>
              <a:rPr lang="fr-FR" sz="1400" b="1" dirty="0">
                <a:solidFill>
                  <a:schemeClr val="bg1"/>
                </a:solidFill>
              </a:rPr>
              <a:t>1</a:t>
            </a:r>
          </a:p>
        </p:txBody>
      </p:sp>
      <p:sp>
        <p:nvSpPr>
          <p:cNvPr id="24" name="ZoneTexte 23">
            <a:extLst>
              <a:ext uri="{FF2B5EF4-FFF2-40B4-BE49-F238E27FC236}">
                <a16:creationId xmlns:a16="http://schemas.microsoft.com/office/drawing/2014/main" id="{0B1004B1-0618-46FF-9F62-4261ADDCAA66}"/>
              </a:ext>
            </a:extLst>
          </p:cNvPr>
          <p:cNvSpPr txBox="1"/>
          <p:nvPr/>
        </p:nvSpPr>
        <p:spPr>
          <a:xfrm>
            <a:off x="3770305" y="3841442"/>
            <a:ext cx="308220" cy="307777"/>
          </a:xfrm>
          <a:prstGeom prst="rect">
            <a:avLst/>
          </a:prstGeom>
          <a:solidFill>
            <a:srgbClr val="C30F01"/>
          </a:solidFill>
        </p:spPr>
        <p:txBody>
          <a:bodyPr wrap="square" rtlCol="0">
            <a:spAutoFit/>
          </a:bodyPr>
          <a:lstStyle/>
          <a:p>
            <a:pPr algn="ctr"/>
            <a:r>
              <a:rPr lang="fr-FR" sz="1400" b="1" dirty="0">
                <a:solidFill>
                  <a:schemeClr val="bg1"/>
                </a:solidFill>
              </a:rPr>
              <a:t>2</a:t>
            </a:r>
          </a:p>
        </p:txBody>
      </p:sp>
      <p:sp>
        <p:nvSpPr>
          <p:cNvPr id="25" name="ZoneTexte 24">
            <a:extLst>
              <a:ext uri="{FF2B5EF4-FFF2-40B4-BE49-F238E27FC236}">
                <a16:creationId xmlns:a16="http://schemas.microsoft.com/office/drawing/2014/main" id="{0F147106-943D-4A7A-AF69-74354CD0EFE4}"/>
              </a:ext>
            </a:extLst>
          </p:cNvPr>
          <p:cNvSpPr txBox="1"/>
          <p:nvPr/>
        </p:nvSpPr>
        <p:spPr>
          <a:xfrm>
            <a:off x="3764435" y="2684466"/>
            <a:ext cx="308220" cy="307777"/>
          </a:xfrm>
          <a:prstGeom prst="rect">
            <a:avLst/>
          </a:prstGeom>
          <a:solidFill>
            <a:srgbClr val="C30F01"/>
          </a:solidFill>
        </p:spPr>
        <p:txBody>
          <a:bodyPr wrap="square" rtlCol="0">
            <a:spAutoFit/>
          </a:bodyPr>
          <a:lstStyle/>
          <a:p>
            <a:pPr algn="ctr"/>
            <a:r>
              <a:rPr lang="fr-FR" sz="1400" b="1" dirty="0">
                <a:solidFill>
                  <a:schemeClr val="bg1"/>
                </a:solidFill>
              </a:rPr>
              <a:t>3</a:t>
            </a:r>
          </a:p>
        </p:txBody>
      </p:sp>
    </p:spTree>
    <p:extLst>
      <p:ext uri="{BB962C8B-B14F-4D97-AF65-F5344CB8AC3E}">
        <p14:creationId xmlns:p14="http://schemas.microsoft.com/office/powerpoint/2010/main" val="55785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2101143" y="192232"/>
            <a:ext cx="6557404" cy="372511"/>
          </a:xfrm>
        </p:spPr>
        <p:txBody>
          <a:bodyPr>
            <a:noAutofit/>
          </a:bodyPr>
          <a:lstStyle/>
          <a:p>
            <a:pPr algn="l"/>
            <a:r>
              <a:rPr lang="fr-FR" sz="2000" b="1" dirty="0">
                <a:solidFill>
                  <a:srgbClr val="C30F01"/>
                </a:solidFill>
              </a:rPr>
              <a:t>Comment suivre l’actualité ?</a:t>
            </a:r>
          </a:p>
        </p:txBody>
      </p:sp>
      <p:sp>
        <p:nvSpPr>
          <p:cNvPr id="15" name="ZoneTexte 14"/>
          <p:cNvSpPr txBox="1"/>
          <p:nvPr/>
        </p:nvSpPr>
        <p:spPr>
          <a:xfrm>
            <a:off x="5927423" y="1217345"/>
            <a:ext cx="3004269" cy="2062103"/>
          </a:xfrm>
          <a:prstGeom prst="rect">
            <a:avLst/>
          </a:prstGeom>
          <a:noFill/>
        </p:spPr>
        <p:txBody>
          <a:bodyPr wrap="square" rtlCol="0">
            <a:spAutoFit/>
          </a:bodyPr>
          <a:lstStyle/>
          <a:p>
            <a:pPr algn="ctr"/>
            <a:r>
              <a:rPr lang="fr-FR" sz="1600" b="1" dirty="0">
                <a:solidFill>
                  <a:srgbClr val="C30F01"/>
                </a:solidFill>
              </a:rPr>
              <a:t>L’alerte sur un document</a:t>
            </a:r>
          </a:p>
          <a:p>
            <a:endParaRPr lang="fr-FR" sz="1400" dirty="0">
              <a:solidFill>
                <a:schemeClr val="accent1">
                  <a:lumMod val="50000"/>
                </a:schemeClr>
              </a:solidFill>
            </a:endParaRPr>
          </a:p>
          <a:p>
            <a:pPr algn="just"/>
            <a:r>
              <a:rPr lang="fr-FR" sz="1400" dirty="0">
                <a:solidFill>
                  <a:schemeClr val="accent1">
                    <a:lumMod val="50000"/>
                  </a:schemeClr>
                </a:solidFill>
              </a:rPr>
              <a:t>L’alerte sur un document permet d’être informé par email à chaque mise à jour du document.</a:t>
            </a:r>
          </a:p>
          <a:p>
            <a:endParaRPr lang="fr-FR" sz="1400" dirty="0">
              <a:solidFill>
                <a:schemeClr val="accent1">
                  <a:lumMod val="50000"/>
                </a:schemeClr>
              </a:solidFill>
            </a:endParaRPr>
          </a:p>
          <a:p>
            <a:pPr algn="just"/>
            <a:r>
              <a:rPr lang="fr-FR" sz="1400" dirty="0">
                <a:solidFill>
                  <a:schemeClr val="accent1">
                    <a:lumMod val="50000"/>
                  </a:schemeClr>
                </a:solidFill>
              </a:rPr>
              <a:t>Cliquez sur </a:t>
            </a:r>
            <a:r>
              <a:rPr lang="fr-FR" sz="1400" i="1" dirty="0">
                <a:solidFill>
                  <a:schemeClr val="accent1">
                    <a:lumMod val="50000"/>
                  </a:schemeClr>
                </a:solidFill>
              </a:rPr>
              <a:t>Alerter en cas de mise à jour  </a:t>
            </a:r>
            <a:r>
              <a:rPr lang="fr-FR" sz="1400" dirty="0">
                <a:solidFill>
                  <a:schemeClr val="accent1">
                    <a:lumMod val="50000"/>
                  </a:schemeClr>
                </a:solidFill>
              </a:rPr>
              <a:t>      pour suivre les mises à jour du document</a:t>
            </a:r>
          </a:p>
        </p:txBody>
      </p:sp>
      <p:sp>
        <p:nvSpPr>
          <p:cNvPr id="16" name="ZoneTexte 15"/>
          <p:cNvSpPr txBox="1"/>
          <p:nvPr/>
        </p:nvSpPr>
        <p:spPr>
          <a:xfrm>
            <a:off x="6139732" y="4036745"/>
            <a:ext cx="2880444" cy="2031325"/>
          </a:xfrm>
          <a:prstGeom prst="rect">
            <a:avLst/>
          </a:prstGeom>
          <a:noFill/>
        </p:spPr>
        <p:txBody>
          <a:bodyPr wrap="square" rtlCol="0">
            <a:spAutoFit/>
          </a:bodyPr>
          <a:lstStyle/>
          <a:p>
            <a:pPr algn="ctr"/>
            <a:r>
              <a:rPr lang="fr-FR" sz="1600" b="1" dirty="0">
                <a:solidFill>
                  <a:srgbClr val="C30F01"/>
                </a:solidFill>
              </a:rPr>
              <a:t>La veille sur une recherche</a:t>
            </a:r>
          </a:p>
          <a:p>
            <a:endParaRPr lang="fr-FR" sz="1200" dirty="0">
              <a:solidFill>
                <a:schemeClr val="accent1">
                  <a:lumMod val="50000"/>
                </a:schemeClr>
              </a:solidFill>
            </a:endParaRPr>
          </a:p>
          <a:p>
            <a:pPr algn="just"/>
            <a:r>
              <a:rPr lang="fr-FR" sz="1400" dirty="0">
                <a:solidFill>
                  <a:schemeClr val="accent1">
                    <a:lumMod val="50000"/>
                  </a:schemeClr>
                </a:solidFill>
              </a:rPr>
              <a:t>La veille permet de vous informer par email de tout nouveau document publié répondant à la recherche enregistrée.</a:t>
            </a:r>
          </a:p>
          <a:p>
            <a:endParaRPr lang="fr-FR" sz="1400" dirty="0">
              <a:solidFill>
                <a:schemeClr val="accent1">
                  <a:lumMod val="50000"/>
                </a:schemeClr>
              </a:solidFill>
            </a:endParaRPr>
          </a:p>
          <a:p>
            <a:pPr algn="just"/>
            <a:r>
              <a:rPr lang="fr-FR" sz="1400" dirty="0">
                <a:solidFill>
                  <a:schemeClr val="accent1">
                    <a:lumMod val="50000"/>
                  </a:schemeClr>
                </a:solidFill>
              </a:rPr>
              <a:t>Cliquez sur </a:t>
            </a:r>
            <a:r>
              <a:rPr lang="fr-FR" sz="1400" i="1" dirty="0">
                <a:solidFill>
                  <a:schemeClr val="accent1">
                    <a:lumMod val="50000"/>
                  </a:schemeClr>
                </a:solidFill>
              </a:rPr>
              <a:t>Créez une veille </a:t>
            </a:r>
            <a:r>
              <a:rPr lang="fr-FR" sz="1400" dirty="0">
                <a:solidFill>
                  <a:schemeClr val="accent1">
                    <a:lumMod val="50000"/>
                  </a:schemeClr>
                </a:solidFill>
              </a:rPr>
              <a:t>pour enregistrer votre veille</a:t>
            </a:r>
          </a:p>
        </p:txBody>
      </p:sp>
      <p:sp>
        <p:nvSpPr>
          <p:cNvPr id="21" name="Espace réservé du numéro de diapositive 20"/>
          <p:cNvSpPr>
            <a:spLocks noGrp="1"/>
          </p:cNvSpPr>
          <p:nvPr>
            <p:ph type="sldNum" sz="quarter" idx="12"/>
          </p:nvPr>
        </p:nvSpPr>
        <p:spPr>
          <a:xfrm>
            <a:off x="7086600" y="6492876"/>
            <a:ext cx="2057400" cy="365125"/>
          </a:xfrm>
        </p:spPr>
        <p:txBody>
          <a:bodyPr/>
          <a:lstStyle/>
          <a:p>
            <a:fld id="{0AFA9D53-83B4-465A-8831-24588C43F596}" type="slidenum">
              <a:rPr lang="fr-FR" smtClean="0"/>
              <a:t>6</a:t>
            </a:fld>
            <a:endParaRPr lang="fr-FR"/>
          </a:p>
        </p:txBody>
      </p:sp>
      <p:pic>
        <p:nvPicPr>
          <p:cNvPr id="14" name="Image 13">
            <a:extLst>
              <a:ext uri="{FF2B5EF4-FFF2-40B4-BE49-F238E27FC236}">
                <a16:creationId xmlns:a16="http://schemas.microsoft.com/office/drawing/2014/main" id="{66121716-5063-454B-A367-E03E5CAF8E94}"/>
              </a:ext>
            </a:extLst>
          </p:cNvPr>
          <p:cNvPicPr/>
          <p:nvPr/>
        </p:nvPicPr>
        <p:blipFill>
          <a:blip r:embed="rId2"/>
          <a:stretch>
            <a:fillRect/>
          </a:stretch>
        </p:blipFill>
        <p:spPr>
          <a:xfrm>
            <a:off x="86854" y="16537"/>
            <a:ext cx="1649181" cy="581874"/>
          </a:xfrm>
          <a:prstGeom prst="rect">
            <a:avLst/>
          </a:prstGeom>
        </p:spPr>
      </p:pic>
      <p:pic>
        <p:nvPicPr>
          <p:cNvPr id="2" name="Image 1">
            <a:extLst>
              <a:ext uri="{FF2B5EF4-FFF2-40B4-BE49-F238E27FC236}">
                <a16:creationId xmlns:a16="http://schemas.microsoft.com/office/drawing/2014/main" id="{4FD703E6-A7E9-4967-9903-7E327FDCDDDB}"/>
              </a:ext>
            </a:extLst>
          </p:cNvPr>
          <p:cNvPicPr>
            <a:picLocks noChangeAspect="1"/>
          </p:cNvPicPr>
          <p:nvPr/>
        </p:nvPicPr>
        <p:blipFill>
          <a:blip r:embed="rId3"/>
          <a:stretch>
            <a:fillRect/>
          </a:stretch>
        </p:blipFill>
        <p:spPr>
          <a:xfrm>
            <a:off x="386636" y="4018334"/>
            <a:ext cx="4915598" cy="2746824"/>
          </a:xfrm>
          <a:prstGeom prst="rect">
            <a:avLst/>
          </a:prstGeom>
        </p:spPr>
      </p:pic>
      <p:pic>
        <p:nvPicPr>
          <p:cNvPr id="3" name="Image 2">
            <a:extLst>
              <a:ext uri="{FF2B5EF4-FFF2-40B4-BE49-F238E27FC236}">
                <a16:creationId xmlns:a16="http://schemas.microsoft.com/office/drawing/2014/main" id="{C283202C-4ED6-456F-8C78-D1777C283162}"/>
              </a:ext>
            </a:extLst>
          </p:cNvPr>
          <p:cNvPicPr>
            <a:picLocks noChangeAspect="1"/>
          </p:cNvPicPr>
          <p:nvPr/>
        </p:nvPicPr>
        <p:blipFill>
          <a:blip r:embed="rId4"/>
          <a:stretch>
            <a:fillRect/>
          </a:stretch>
        </p:blipFill>
        <p:spPr>
          <a:xfrm>
            <a:off x="444722" y="855839"/>
            <a:ext cx="4799425" cy="2785114"/>
          </a:xfrm>
          <a:prstGeom prst="rect">
            <a:avLst/>
          </a:prstGeom>
        </p:spPr>
      </p:pic>
    </p:spTree>
    <p:extLst>
      <p:ext uri="{BB962C8B-B14F-4D97-AF65-F5344CB8AC3E}">
        <p14:creationId xmlns:p14="http://schemas.microsoft.com/office/powerpoint/2010/main" val="336961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5241623" y="1312983"/>
            <a:ext cx="3004269" cy="1200329"/>
          </a:xfrm>
          <a:prstGeom prst="rect">
            <a:avLst/>
          </a:prstGeom>
          <a:noFill/>
        </p:spPr>
        <p:txBody>
          <a:bodyPr wrap="square" rtlCol="0">
            <a:spAutoFit/>
          </a:bodyPr>
          <a:lstStyle/>
          <a:p>
            <a:pPr algn="ctr"/>
            <a:r>
              <a:rPr lang="fr-FR" sz="1600" b="1" dirty="0">
                <a:solidFill>
                  <a:srgbClr val="C30F01"/>
                </a:solidFill>
              </a:rPr>
              <a:t>Les newsletters thématiques</a:t>
            </a:r>
          </a:p>
          <a:p>
            <a:endParaRPr lang="fr-FR" sz="1400" dirty="0">
              <a:solidFill>
                <a:schemeClr val="accent1">
                  <a:lumMod val="50000"/>
                </a:schemeClr>
              </a:solidFill>
            </a:endParaRPr>
          </a:p>
          <a:p>
            <a:pPr algn="just"/>
            <a:r>
              <a:rPr lang="fr-FR" sz="1400" dirty="0">
                <a:solidFill>
                  <a:schemeClr val="accent1">
                    <a:lumMod val="50000"/>
                  </a:schemeClr>
                </a:solidFill>
              </a:rPr>
              <a:t>Inscrivez vous en bas de la page d’accueil à la réception des newsletters thématiques.</a:t>
            </a:r>
          </a:p>
        </p:txBody>
      </p:sp>
      <p:sp>
        <p:nvSpPr>
          <p:cNvPr id="11" name="ZoneTexte 10"/>
          <p:cNvSpPr txBox="1"/>
          <p:nvPr/>
        </p:nvSpPr>
        <p:spPr>
          <a:xfrm>
            <a:off x="5241623" y="3356365"/>
            <a:ext cx="3004269" cy="1846659"/>
          </a:xfrm>
          <a:prstGeom prst="rect">
            <a:avLst/>
          </a:prstGeom>
          <a:noFill/>
        </p:spPr>
        <p:txBody>
          <a:bodyPr wrap="square" rtlCol="0">
            <a:spAutoFit/>
          </a:bodyPr>
          <a:lstStyle/>
          <a:p>
            <a:pPr algn="ctr"/>
            <a:r>
              <a:rPr lang="fr-FR" sz="1600" b="1" dirty="0">
                <a:solidFill>
                  <a:srgbClr val="C30F01"/>
                </a:solidFill>
              </a:rPr>
              <a:t>Les sommaires des revues</a:t>
            </a:r>
          </a:p>
          <a:p>
            <a:endParaRPr lang="fr-FR" sz="1400" dirty="0">
              <a:solidFill>
                <a:schemeClr val="accent1">
                  <a:lumMod val="50000"/>
                </a:schemeClr>
              </a:solidFill>
            </a:endParaRPr>
          </a:p>
          <a:p>
            <a:pPr algn="just"/>
            <a:r>
              <a:rPr lang="fr-FR" sz="1400" dirty="0">
                <a:solidFill>
                  <a:schemeClr val="accent1">
                    <a:lumMod val="50000"/>
                  </a:schemeClr>
                </a:solidFill>
              </a:rPr>
              <a:t>Inscrivez vous à la réception sommaires des revues inclues dans votre abonnement, pour recevoir par email dès leur mise en ligne les sommaires des nouveaux numéros de vos revues.</a:t>
            </a:r>
          </a:p>
        </p:txBody>
      </p:sp>
      <p:pic>
        <p:nvPicPr>
          <p:cNvPr id="13" name="Image 12"/>
          <p:cNvPicPr>
            <a:picLocks noChangeAspect="1"/>
          </p:cNvPicPr>
          <p:nvPr/>
        </p:nvPicPr>
        <p:blipFill>
          <a:blip r:embed="rId2"/>
          <a:stretch>
            <a:fillRect/>
          </a:stretch>
        </p:blipFill>
        <p:spPr>
          <a:xfrm>
            <a:off x="1905000" y="5923461"/>
            <a:ext cx="5029200" cy="826226"/>
          </a:xfrm>
          <a:prstGeom prst="rect">
            <a:avLst/>
          </a:prstGeom>
        </p:spPr>
      </p:pic>
      <p:sp>
        <p:nvSpPr>
          <p:cNvPr id="15" name="Espace réservé du numéro de diapositive 14"/>
          <p:cNvSpPr>
            <a:spLocks noGrp="1"/>
          </p:cNvSpPr>
          <p:nvPr>
            <p:ph type="sldNum" sz="quarter" idx="12"/>
          </p:nvPr>
        </p:nvSpPr>
        <p:spPr>
          <a:xfrm>
            <a:off x="7067550" y="6475050"/>
            <a:ext cx="2057400" cy="365125"/>
          </a:xfrm>
        </p:spPr>
        <p:txBody>
          <a:bodyPr/>
          <a:lstStyle/>
          <a:p>
            <a:fld id="{0AFA9D53-83B4-465A-8831-24588C43F596}" type="slidenum">
              <a:rPr lang="fr-FR" smtClean="0"/>
              <a:t>7</a:t>
            </a:fld>
            <a:endParaRPr lang="fr-FR" dirty="0"/>
          </a:p>
        </p:txBody>
      </p:sp>
      <p:pic>
        <p:nvPicPr>
          <p:cNvPr id="14" name="Image 13">
            <a:extLst>
              <a:ext uri="{FF2B5EF4-FFF2-40B4-BE49-F238E27FC236}">
                <a16:creationId xmlns:a16="http://schemas.microsoft.com/office/drawing/2014/main" id="{7FDD5FFC-55FC-46A8-8FD7-185787A89CDE}"/>
              </a:ext>
            </a:extLst>
          </p:cNvPr>
          <p:cNvPicPr/>
          <p:nvPr/>
        </p:nvPicPr>
        <p:blipFill>
          <a:blip r:embed="rId3"/>
          <a:stretch>
            <a:fillRect/>
          </a:stretch>
        </p:blipFill>
        <p:spPr>
          <a:xfrm>
            <a:off x="285746" y="-1"/>
            <a:ext cx="1211749" cy="640303"/>
          </a:xfrm>
          <a:prstGeom prst="rect">
            <a:avLst/>
          </a:prstGeom>
        </p:spPr>
      </p:pic>
      <p:pic>
        <p:nvPicPr>
          <p:cNvPr id="2" name="Image 1">
            <a:extLst>
              <a:ext uri="{FF2B5EF4-FFF2-40B4-BE49-F238E27FC236}">
                <a16:creationId xmlns:a16="http://schemas.microsoft.com/office/drawing/2014/main" id="{C5EF48EF-1CDA-40B6-B912-F4954E9DA4F5}"/>
              </a:ext>
            </a:extLst>
          </p:cNvPr>
          <p:cNvPicPr>
            <a:picLocks noChangeAspect="1"/>
          </p:cNvPicPr>
          <p:nvPr/>
        </p:nvPicPr>
        <p:blipFill>
          <a:blip r:embed="rId4"/>
          <a:stretch>
            <a:fillRect/>
          </a:stretch>
        </p:blipFill>
        <p:spPr>
          <a:xfrm>
            <a:off x="412529" y="764167"/>
            <a:ext cx="4417503" cy="2412395"/>
          </a:xfrm>
          <a:prstGeom prst="rect">
            <a:avLst/>
          </a:prstGeom>
        </p:spPr>
      </p:pic>
      <p:pic>
        <p:nvPicPr>
          <p:cNvPr id="3" name="Image 2">
            <a:extLst>
              <a:ext uri="{FF2B5EF4-FFF2-40B4-BE49-F238E27FC236}">
                <a16:creationId xmlns:a16="http://schemas.microsoft.com/office/drawing/2014/main" id="{B5881AB7-FC2A-4412-AED8-DD0B2F2B2150}"/>
              </a:ext>
            </a:extLst>
          </p:cNvPr>
          <p:cNvPicPr>
            <a:picLocks noChangeAspect="1"/>
          </p:cNvPicPr>
          <p:nvPr/>
        </p:nvPicPr>
        <p:blipFill>
          <a:blip r:embed="rId5"/>
          <a:stretch>
            <a:fillRect/>
          </a:stretch>
        </p:blipFill>
        <p:spPr>
          <a:xfrm>
            <a:off x="287573" y="3428999"/>
            <a:ext cx="4571068" cy="2394369"/>
          </a:xfrm>
          <a:prstGeom prst="rect">
            <a:avLst/>
          </a:prstGeom>
        </p:spPr>
      </p:pic>
    </p:spTree>
    <p:extLst>
      <p:ext uri="{BB962C8B-B14F-4D97-AF65-F5344CB8AC3E}">
        <p14:creationId xmlns:p14="http://schemas.microsoft.com/office/powerpoint/2010/main" val="3521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1895474" y="204107"/>
            <a:ext cx="6557404" cy="372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rgbClr val="C30F01"/>
                </a:solidFill>
              </a:rPr>
              <a:t>Pour aller plus loin – Formation et aide à la recherche</a:t>
            </a:r>
          </a:p>
        </p:txBody>
      </p:sp>
      <p:grpSp>
        <p:nvGrpSpPr>
          <p:cNvPr id="11" name="Groupe 10"/>
          <p:cNvGrpSpPr/>
          <p:nvPr/>
        </p:nvGrpSpPr>
        <p:grpSpPr>
          <a:xfrm>
            <a:off x="1495424" y="731917"/>
            <a:ext cx="6019801" cy="2261484"/>
            <a:chOff x="1543049" y="731917"/>
            <a:chExt cx="6019801" cy="2261484"/>
          </a:xfrm>
        </p:grpSpPr>
        <p:pic>
          <p:nvPicPr>
            <p:cNvPr id="7" name="Image 6"/>
            <p:cNvPicPr>
              <a:picLocks noChangeAspect="1"/>
            </p:cNvPicPr>
            <p:nvPr/>
          </p:nvPicPr>
          <p:blipFill>
            <a:blip r:embed="rId2"/>
            <a:stretch>
              <a:fillRect/>
            </a:stretch>
          </p:blipFill>
          <p:spPr>
            <a:xfrm>
              <a:off x="1543049" y="731917"/>
              <a:ext cx="4038600" cy="2261484"/>
            </a:xfrm>
            <a:prstGeom prst="rect">
              <a:avLst/>
            </a:prstGeom>
          </p:spPr>
        </p:pic>
        <p:pic>
          <p:nvPicPr>
            <p:cNvPr id="8" name="Image 7"/>
            <p:cNvPicPr>
              <a:picLocks noChangeAspect="1"/>
            </p:cNvPicPr>
            <p:nvPr/>
          </p:nvPicPr>
          <p:blipFill>
            <a:blip r:embed="rId3"/>
            <a:stretch>
              <a:fillRect/>
            </a:stretch>
          </p:blipFill>
          <p:spPr>
            <a:xfrm>
              <a:off x="5581649" y="731917"/>
              <a:ext cx="1981201" cy="2261484"/>
            </a:xfrm>
            <a:prstGeom prst="rect">
              <a:avLst/>
            </a:prstGeom>
          </p:spPr>
        </p:pic>
      </p:grpSp>
      <p:pic>
        <p:nvPicPr>
          <p:cNvPr id="9" name="Image 8"/>
          <p:cNvPicPr>
            <a:picLocks noChangeAspect="1"/>
          </p:cNvPicPr>
          <p:nvPr/>
        </p:nvPicPr>
        <p:blipFill>
          <a:blip r:embed="rId4"/>
          <a:stretch>
            <a:fillRect/>
          </a:stretch>
        </p:blipFill>
        <p:spPr>
          <a:xfrm>
            <a:off x="2516671" y="3429000"/>
            <a:ext cx="3759753" cy="2947988"/>
          </a:xfrm>
          <a:prstGeom prst="rect">
            <a:avLst/>
          </a:prstGeom>
        </p:spPr>
      </p:pic>
      <p:sp>
        <p:nvSpPr>
          <p:cNvPr id="13" name="Espace réservé du numéro de diapositive 12"/>
          <p:cNvSpPr>
            <a:spLocks noGrp="1"/>
          </p:cNvSpPr>
          <p:nvPr>
            <p:ph type="sldNum" sz="quarter" idx="12"/>
          </p:nvPr>
        </p:nvSpPr>
        <p:spPr>
          <a:xfrm>
            <a:off x="7086600" y="6492875"/>
            <a:ext cx="2057400" cy="365125"/>
          </a:xfrm>
        </p:spPr>
        <p:txBody>
          <a:bodyPr/>
          <a:lstStyle/>
          <a:p>
            <a:fld id="{0AFA9D53-83B4-465A-8831-24588C43F596}" type="slidenum">
              <a:rPr lang="fr-FR" smtClean="0"/>
              <a:t>8</a:t>
            </a:fld>
            <a:endParaRPr lang="fr-FR"/>
          </a:p>
        </p:txBody>
      </p:sp>
      <p:pic>
        <p:nvPicPr>
          <p:cNvPr id="10" name="Image 9">
            <a:extLst>
              <a:ext uri="{FF2B5EF4-FFF2-40B4-BE49-F238E27FC236}">
                <a16:creationId xmlns:a16="http://schemas.microsoft.com/office/drawing/2014/main" id="{23E3DE03-0356-4D85-B8CB-E2FB49805227}"/>
              </a:ext>
            </a:extLst>
          </p:cNvPr>
          <p:cNvPicPr/>
          <p:nvPr/>
        </p:nvPicPr>
        <p:blipFill>
          <a:blip r:embed="rId5"/>
          <a:stretch>
            <a:fillRect/>
          </a:stretch>
        </p:blipFill>
        <p:spPr>
          <a:xfrm>
            <a:off x="0" y="48809"/>
            <a:ext cx="1628775" cy="683108"/>
          </a:xfrm>
          <a:prstGeom prst="rect">
            <a:avLst/>
          </a:prstGeom>
        </p:spPr>
      </p:pic>
    </p:spTree>
    <p:extLst>
      <p:ext uri="{BB962C8B-B14F-4D97-AF65-F5344CB8AC3E}">
        <p14:creationId xmlns:p14="http://schemas.microsoft.com/office/powerpoint/2010/main" val="142054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2104681" y="277719"/>
            <a:ext cx="6557404" cy="372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rgbClr val="C30F01"/>
                </a:solidFill>
              </a:rPr>
              <a:t>Pour aller plus loin – Foire aux questions</a:t>
            </a:r>
          </a:p>
        </p:txBody>
      </p:sp>
      <p:pic>
        <p:nvPicPr>
          <p:cNvPr id="3" name="Image 2"/>
          <p:cNvPicPr>
            <a:picLocks noChangeAspect="1"/>
          </p:cNvPicPr>
          <p:nvPr/>
        </p:nvPicPr>
        <p:blipFill>
          <a:blip r:embed="rId2"/>
          <a:stretch>
            <a:fillRect/>
          </a:stretch>
        </p:blipFill>
        <p:spPr>
          <a:xfrm>
            <a:off x="4025214" y="1821447"/>
            <a:ext cx="4636871" cy="3043237"/>
          </a:xfrm>
          <a:prstGeom prst="rect">
            <a:avLst/>
          </a:prstGeom>
        </p:spPr>
      </p:pic>
      <p:sp>
        <p:nvSpPr>
          <p:cNvPr id="6" name="ZoneTexte 5"/>
          <p:cNvSpPr txBox="1"/>
          <p:nvPr/>
        </p:nvSpPr>
        <p:spPr>
          <a:xfrm>
            <a:off x="53207" y="1959472"/>
            <a:ext cx="3727067" cy="4708981"/>
          </a:xfrm>
          <a:prstGeom prst="rect">
            <a:avLst/>
          </a:prstGeom>
          <a:noFill/>
        </p:spPr>
        <p:txBody>
          <a:bodyPr wrap="square" rtlCol="0">
            <a:spAutoFit/>
          </a:bodyPr>
          <a:lstStyle/>
          <a:p>
            <a:pPr marL="266700"/>
            <a:endParaRPr lang="fr-FR" sz="1200" dirty="0"/>
          </a:p>
          <a:p>
            <a:pPr marL="266700">
              <a:buFontTx/>
              <a:buChar char="-"/>
            </a:pPr>
            <a:r>
              <a:rPr lang="fr-FR" sz="1200" dirty="0"/>
              <a:t> </a:t>
            </a:r>
            <a:r>
              <a:rPr lang="fr-FR" sz="1200" b="1" dirty="0"/>
              <a:t>Comment accéder à Lexis 360 ? Vous rencontrez des difficultés à vous identifier ou à vous connecter sur Lexis 360 ? Vos pages s’affichent mal ? </a:t>
            </a:r>
          </a:p>
          <a:p>
            <a:pPr marL="266700" lvl="1"/>
            <a:r>
              <a:rPr lang="fr-FR" sz="1200" dirty="0"/>
              <a:t>Cette rubrique est faite pour vous ! A l’aide de copie d’écrans, suivez pas à pas les modes d’emploi proposés pour résoudre ces difficultés techniques d’accès et de navigation.</a:t>
            </a:r>
          </a:p>
          <a:p>
            <a:pPr marL="266700">
              <a:buFontTx/>
              <a:buChar char="-"/>
            </a:pPr>
            <a:endParaRPr lang="fr-FR" sz="1200" dirty="0"/>
          </a:p>
          <a:p>
            <a:pPr marL="266700">
              <a:buFontTx/>
              <a:buChar char="-"/>
            </a:pPr>
            <a:r>
              <a:rPr lang="fr-FR" sz="1200" dirty="0"/>
              <a:t> </a:t>
            </a:r>
            <a:r>
              <a:rPr lang="fr-FR" sz="1200" b="1" dirty="0"/>
              <a:t>Comment rechercher efficacement ? Quels sont les contenus auxquels j’ai accès ? Comment accéder aux sommaires de mes revues et encyclopédies ? </a:t>
            </a:r>
          </a:p>
          <a:p>
            <a:pPr marL="266700" lvl="1"/>
            <a:r>
              <a:rPr lang="fr-FR" sz="1200" dirty="0"/>
              <a:t>Rendez-vous sur les fiches contenus et recherche pour gagner du temps et rechercher rapidement vos informations sur Lexis 360.</a:t>
            </a:r>
          </a:p>
          <a:p>
            <a:pPr marL="266700">
              <a:buFontTx/>
              <a:buChar char="-"/>
            </a:pPr>
            <a:endParaRPr lang="fr-FR" sz="1200" dirty="0"/>
          </a:p>
          <a:p>
            <a:pPr marL="266700">
              <a:buFontTx/>
              <a:buChar char="-"/>
            </a:pPr>
            <a:r>
              <a:rPr lang="fr-FR" sz="1200" dirty="0"/>
              <a:t> </a:t>
            </a:r>
            <a:r>
              <a:rPr lang="fr-FR" sz="1200" b="1" dirty="0"/>
              <a:t>Une question sur les services associés à votre abonnement à Lexis 360 ? Vous souhaitez bénéficier d’une nouvelle formation ? Vous souhaitez accéder aux vidéos de formation ? </a:t>
            </a:r>
          </a:p>
          <a:p>
            <a:pPr marL="266700" lvl="1"/>
            <a:r>
              <a:rPr lang="fr-FR" sz="1200" dirty="0"/>
              <a:t>Les rubriques Formations et Vidéos répondront à toutes vos questions.</a:t>
            </a:r>
          </a:p>
          <a:p>
            <a:pPr marL="266700">
              <a:buFontTx/>
              <a:buChar char="-"/>
            </a:pPr>
            <a:endParaRPr lang="fr-FR" sz="1200" dirty="0"/>
          </a:p>
          <a:p>
            <a:pPr marL="266700">
              <a:buFontTx/>
              <a:buChar char="-"/>
            </a:pPr>
            <a:endParaRPr lang="fr-FR" sz="1200" dirty="0"/>
          </a:p>
          <a:p>
            <a:endParaRPr lang="fr-FR" sz="1200" dirty="0"/>
          </a:p>
        </p:txBody>
      </p:sp>
      <p:sp>
        <p:nvSpPr>
          <p:cNvPr id="10" name="ZoneTexte 9"/>
          <p:cNvSpPr txBox="1"/>
          <p:nvPr/>
        </p:nvSpPr>
        <p:spPr>
          <a:xfrm>
            <a:off x="285750" y="990577"/>
            <a:ext cx="8572499" cy="584775"/>
          </a:xfrm>
          <a:prstGeom prst="rect">
            <a:avLst/>
          </a:prstGeom>
          <a:noFill/>
        </p:spPr>
        <p:txBody>
          <a:bodyPr wrap="square" rtlCol="0">
            <a:spAutoFit/>
          </a:bodyPr>
          <a:lstStyle/>
          <a:p>
            <a:pPr algn="ctr"/>
            <a:r>
              <a:rPr lang="fr-FR" sz="1600" dirty="0"/>
              <a:t>Retrouvez les réponses à toutes les questions les plus courantes des utilisateurs sur Lexis 360 sur </a:t>
            </a:r>
            <a:r>
              <a:rPr lang="fr-FR" sz="1600" dirty="0">
                <a:hlinkClick r:id="rId3"/>
              </a:rPr>
              <a:t>www.assistance.lexisnexis.fr</a:t>
            </a:r>
            <a:r>
              <a:rPr lang="fr-FR" sz="1600" dirty="0"/>
              <a:t>.</a:t>
            </a:r>
          </a:p>
        </p:txBody>
      </p:sp>
      <p:sp>
        <p:nvSpPr>
          <p:cNvPr id="12" name="ZoneTexte 11"/>
          <p:cNvSpPr txBox="1"/>
          <p:nvPr/>
        </p:nvSpPr>
        <p:spPr>
          <a:xfrm>
            <a:off x="4025214" y="5305425"/>
            <a:ext cx="4286250" cy="1107996"/>
          </a:xfrm>
          <a:prstGeom prst="rect">
            <a:avLst/>
          </a:prstGeom>
          <a:noFill/>
        </p:spPr>
        <p:txBody>
          <a:bodyPr wrap="square" rtlCol="0">
            <a:spAutoFit/>
          </a:bodyPr>
          <a:lstStyle/>
          <a:p>
            <a:pPr algn="just"/>
            <a:r>
              <a:rPr lang="fr-FR" sz="1600" dirty="0"/>
              <a:t>Rendez-vous sur </a:t>
            </a:r>
            <a:r>
              <a:rPr lang="fr-FR" sz="1600" dirty="0">
                <a:hlinkClick r:id="rId3"/>
              </a:rPr>
              <a:t>www.assistance.lexisnexis.fr</a:t>
            </a:r>
            <a:r>
              <a:rPr lang="fr-FR" sz="1600" dirty="0"/>
              <a:t> et naviguez dans nos rubriques ou utilisez la recherche pour poser vos questions librement.</a:t>
            </a:r>
          </a:p>
          <a:p>
            <a:endParaRPr lang="fr-FR" dirty="0"/>
          </a:p>
        </p:txBody>
      </p:sp>
      <p:sp>
        <p:nvSpPr>
          <p:cNvPr id="14" name="Espace réservé du numéro de diapositive 13"/>
          <p:cNvSpPr>
            <a:spLocks noGrp="1"/>
          </p:cNvSpPr>
          <p:nvPr>
            <p:ph type="sldNum" sz="quarter" idx="12"/>
          </p:nvPr>
        </p:nvSpPr>
        <p:spPr>
          <a:xfrm>
            <a:off x="7077075" y="6489701"/>
            <a:ext cx="2057400" cy="365125"/>
          </a:xfrm>
        </p:spPr>
        <p:txBody>
          <a:bodyPr/>
          <a:lstStyle/>
          <a:p>
            <a:fld id="{0AFA9D53-83B4-465A-8831-24588C43F596}" type="slidenum">
              <a:rPr lang="fr-FR" smtClean="0"/>
              <a:t>9</a:t>
            </a:fld>
            <a:endParaRPr lang="fr-FR"/>
          </a:p>
        </p:txBody>
      </p:sp>
      <p:pic>
        <p:nvPicPr>
          <p:cNvPr id="9" name="Image 8">
            <a:extLst>
              <a:ext uri="{FF2B5EF4-FFF2-40B4-BE49-F238E27FC236}">
                <a16:creationId xmlns:a16="http://schemas.microsoft.com/office/drawing/2014/main" id="{16FFA5C7-7D25-4A70-B9C8-D0008E13E859}"/>
              </a:ext>
            </a:extLst>
          </p:cNvPr>
          <p:cNvPicPr/>
          <p:nvPr/>
        </p:nvPicPr>
        <p:blipFill>
          <a:blip r:embed="rId4"/>
          <a:stretch>
            <a:fillRect/>
          </a:stretch>
        </p:blipFill>
        <p:spPr>
          <a:xfrm>
            <a:off x="110097" y="74617"/>
            <a:ext cx="1771650" cy="723900"/>
          </a:xfrm>
          <a:prstGeom prst="rect">
            <a:avLst/>
          </a:prstGeom>
        </p:spPr>
      </p:pic>
    </p:spTree>
    <p:extLst>
      <p:ext uri="{BB962C8B-B14F-4D97-AF65-F5344CB8AC3E}">
        <p14:creationId xmlns:p14="http://schemas.microsoft.com/office/powerpoint/2010/main" val="105585909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3322</TotalTime>
  <Words>683</Words>
  <Application>Microsoft Office PowerPoint</Application>
  <PresentationFormat>Affichage à l'écran (4:3)</PresentationFormat>
  <Paragraphs>93</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L’essentiel pour  optimiser vos recherches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Lexisnexis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L’essentiel pour optimiser vos recherches</dc:title>
  <dc:creator>Dellome, Daniella (LNG-PAR)</dc:creator>
  <cp:lastModifiedBy>Fischer, Murielle (LNG-PAR)</cp:lastModifiedBy>
  <cp:revision>75</cp:revision>
  <cp:lastPrinted>2018-11-30T14:17:01Z</cp:lastPrinted>
  <dcterms:created xsi:type="dcterms:W3CDTF">2018-11-29T09:45:05Z</dcterms:created>
  <dcterms:modified xsi:type="dcterms:W3CDTF">2020-04-29T08:49:47Z</dcterms:modified>
</cp:coreProperties>
</file>