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3"/>
  </p:notesMasterIdLst>
  <p:sldIdLst>
    <p:sldId id="256" r:id="rId5"/>
    <p:sldId id="257" r:id="rId6"/>
    <p:sldId id="258" r:id="rId7"/>
    <p:sldId id="261" r:id="rId8"/>
    <p:sldId id="269" r:id="rId9"/>
    <p:sldId id="268" r:id="rId10"/>
    <p:sldId id="270" r:id="rId11"/>
    <p:sldId id="264"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stok, Frédéric (LNG-PAR)" initials="B(" lastIdx="2" clrIdx="0">
    <p:extLst>
      <p:ext uri="{19B8F6BF-5375-455C-9EA6-DF929625EA0E}">
        <p15:presenceInfo xmlns:p15="http://schemas.microsoft.com/office/powerpoint/2012/main" userId="S::bastokf@legal.regn.net::e9c22d6b-27bb-4325-a0f0-6d3f6b70e5b7" providerId="AD"/>
      </p:ext>
    </p:extLst>
  </p:cmAuthor>
  <p:cmAuthor id="2" name="CORONA, GREGORY (LNG-PAR)" initials="CG(" lastIdx="3" clrIdx="1">
    <p:extLst>
      <p:ext uri="{19B8F6BF-5375-455C-9EA6-DF929625EA0E}">
        <p15:presenceInfo xmlns:p15="http://schemas.microsoft.com/office/powerpoint/2012/main" userId="S::coronag@legal.regn.net::cb7e4e8e-e3f1-40f3-8af5-2377d8e739a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1726"/>
    <a:srgbClr val="949494"/>
    <a:srgbClr val="E02E43"/>
    <a:srgbClr val="8D1523"/>
    <a:srgbClr val="DF2D42"/>
    <a:srgbClr val="FA6A77"/>
    <a:srgbClr val="3234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FACEA3-DCA4-BFDC-1F5F-430474697E69}" v="3" dt="2026-09-08T09:07:14.558"/>
    <p1510:client id="{4D0DB4D7-7CD6-4B69-A308-24061A2EBB33}" v="1" dt="2026-09-08T09:10:50.297"/>
    <p1510:client id="{A394F9AB-5F63-435D-96A8-533A0E96100A}" v="1" dt="2026-09-08T09:13:53.3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LET, VIRGINIE (LNG-PAR)" userId="5e8b16a1-e0d4-4d60-874c-7dbcc7291e3f" providerId="ADAL" clId="{95CEF916-B224-4059-A92B-7450649EC883}"/>
    <pc:docChg chg="custSel modSld">
      <pc:chgData name="MOLET, VIRGINIE (LNG-PAR)" userId="5e8b16a1-e0d4-4d60-874c-7dbcc7291e3f" providerId="ADAL" clId="{95CEF916-B224-4059-A92B-7450649EC883}" dt="2026-09-08T09:14:04.431" v="33" actId="20577"/>
      <pc:docMkLst>
        <pc:docMk/>
      </pc:docMkLst>
      <pc:sldChg chg="modSp mod">
        <pc:chgData name="MOLET, VIRGINIE (LNG-PAR)" userId="5e8b16a1-e0d4-4d60-874c-7dbcc7291e3f" providerId="ADAL" clId="{95CEF916-B224-4059-A92B-7450649EC883}" dt="2026-09-08T09:12:08.576" v="15" actId="20577"/>
        <pc:sldMkLst>
          <pc:docMk/>
          <pc:sldMk cId="4052800751" sldId="256"/>
        </pc:sldMkLst>
        <pc:spChg chg="mod">
          <ac:chgData name="MOLET, VIRGINIE (LNG-PAR)" userId="5e8b16a1-e0d4-4d60-874c-7dbcc7291e3f" providerId="ADAL" clId="{95CEF916-B224-4059-A92B-7450649EC883}" dt="2026-09-08T09:12:08.576" v="15" actId="20577"/>
          <ac:spMkLst>
            <pc:docMk/>
            <pc:sldMk cId="4052800751" sldId="256"/>
            <ac:spMk id="3" creationId="{B71D7DB3-0114-41B1-86AF-026F9C5F137A}"/>
          </ac:spMkLst>
        </pc:spChg>
      </pc:sldChg>
      <pc:sldChg chg="modSp mod">
        <pc:chgData name="MOLET, VIRGINIE (LNG-PAR)" userId="5e8b16a1-e0d4-4d60-874c-7dbcc7291e3f" providerId="ADAL" clId="{95CEF916-B224-4059-A92B-7450649EC883}" dt="2026-09-08T09:12:18.918" v="24" actId="20577"/>
        <pc:sldMkLst>
          <pc:docMk/>
          <pc:sldMk cId="3956421522" sldId="257"/>
        </pc:sldMkLst>
        <pc:spChg chg="mod">
          <ac:chgData name="MOLET, VIRGINIE (LNG-PAR)" userId="5e8b16a1-e0d4-4d60-874c-7dbcc7291e3f" providerId="ADAL" clId="{95CEF916-B224-4059-A92B-7450649EC883}" dt="2026-09-08T09:12:18.918" v="24" actId="20577"/>
          <ac:spMkLst>
            <pc:docMk/>
            <pc:sldMk cId="3956421522" sldId="257"/>
            <ac:spMk id="4" creationId="{A24B3FAE-F8B1-4809-9DCD-A277644E0B77}"/>
          </ac:spMkLst>
        </pc:spChg>
      </pc:sldChg>
      <pc:sldChg chg="modSp mod">
        <pc:chgData name="MOLET, VIRGINIE (LNG-PAR)" userId="5e8b16a1-e0d4-4d60-874c-7dbcc7291e3f" providerId="ADAL" clId="{95CEF916-B224-4059-A92B-7450649EC883}" dt="2026-09-08T09:14:04.431" v="33" actId="20577"/>
        <pc:sldMkLst>
          <pc:docMk/>
          <pc:sldMk cId="892854568" sldId="258"/>
        </pc:sldMkLst>
        <pc:spChg chg="mod">
          <ac:chgData name="MOLET, VIRGINIE (LNG-PAR)" userId="5e8b16a1-e0d4-4d60-874c-7dbcc7291e3f" providerId="ADAL" clId="{95CEF916-B224-4059-A92B-7450649EC883}" dt="2026-09-08T09:14:04.431" v="33" actId="20577"/>
          <ac:spMkLst>
            <pc:docMk/>
            <pc:sldMk cId="892854568" sldId="258"/>
            <ac:spMk id="8" creationId="{5D5F9D00-1948-4904-9496-51691F41359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D7DE8-4DCE-4C4F-B18F-C2467D889E79}" type="datetimeFigureOut">
              <a:rPr lang="fr-FR" smtClean="0"/>
              <a:t>08/09/2026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AC8AC5-BC21-4497-BD96-C4A4B909BA45}" type="slidenum">
              <a:rPr lang="fr-FR" smtClean="0"/>
              <a:t>‹N°›</a:t>
            </a:fld>
            <a:endParaRPr lang="fr-FR"/>
          </a:p>
        </p:txBody>
      </p:sp>
    </p:spTree>
    <p:extLst>
      <p:ext uri="{BB962C8B-B14F-4D97-AF65-F5344CB8AC3E}">
        <p14:creationId xmlns:p14="http://schemas.microsoft.com/office/powerpoint/2010/main" val="1864013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DAC8AC5-BC21-4497-BD96-C4A4B909BA45}" type="slidenum">
              <a:rPr lang="fr-FR" smtClean="0"/>
              <a:t>4</a:t>
            </a:fld>
            <a:endParaRPr lang="fr-FR"/>
          </a:p>
        </p:txBody>
      </p:sp>
    </p:spTree>
    <p:extLst>
      <p:ext uri="{BB962C8B-B14F-4D97-AF65-F5344CB8AC3E}">
        <p14:creationId xmlns:p14="http://schemas.microsoft.com/office/powerpoint/2010/main" val="531694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0B563-4CB3-2047-5A55-235F3161623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B0872E-44AE-A36F-704A-42B01E661EF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AD58522-6D55-387D-E630-BAF6BAD066A7}"/>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C951AD5-A7E6-4E60-D633-45794B5CE482}"/>
              </a:ext>
            </a:extLst>
          </p:cNvPr>
          <p:cNvSpPr>
            <a:spLocks noGrp="1"/>
          </p:cNvSpPr>
          <p:nvPr>
            <p:ph type="sldNum" sz="quarter" idx="5"/>
          </p:nvPr>
        </p:nvSpPr>
        <p:spPr/>
        <p:txBody>
          <a:bodyPr/>
          <a:lstStyle/>
          <a:p>
            <a:fld id="{4DAC8AC5-BC21-4497-BD96-C4A4B909BA45}" type="slidenum">
              <a:rPr lang="fr-FR" smtClean="0"/>
              <a:t>5</a:t>
            </a:fld>
            <a:endParaRPr lang="fr-FR"/>
          </a:p>
        </p:txBody>
      </p:sp>
    </p:spTree>
    <p:extLst>
      <p:ext uri="{BB962C8B-B14F-4D97-AF65-F5344CB8AC3E}">
        <p14:creationId xmlns:p14="http://schemas.microsoft.com/office/powerpoint/2010/main" val="879656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01BA5-3947-31C0-42E4-FF6B1D2B8B7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D77472A-A0AA-F8CE-B2CE-3C9C987CAD1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05FCF19-09AE-8682-7FD6-231B4612D94A}"/>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D81C423-4C39-519B-3B81-EEF0603DE3EB}"/>
              </a:ext>
            </a:extLst>
          </p:cNvPr>
          <p:cNvSpPr>
            <a:spLocks noGrp="1"/>
          </p:cNvSpPr>
          <p:nvPr>
            <p:ph type="sldNum" sz="quarter" idx="5"/>
          </p:nvPr>
        </p:nvSpPr>
        <p:spPr/>
        <p:txBody>
          <a:bodyPr/>
          <a:lstStyle/>
          <a:p>
            <a:fld id="{4DAC8AC5-BC21-4497-BD96-C4A4B909BA45}" type="slidenum">
              <a:rPr lang="fr-FR" smtClean="0"/>
              <a:t>6</a:t>
            </a:fld>
            <a:endParaRPr lang="fr-FR"/>
          </a:p>
        </p:txBody>
      </p:sp>
    </p:spTree>
    <p:extLst>
      <p:ext uri="{BB962C8B-B14F-4D97-AF65-F5344CB8AC3E}">
        <p14:creationId xmlns:p14="http://schemas.microsoft.com/office/powerpoint/2010/main" val="33191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B8827-6826-1227-B9B0-2BA161A57B5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6D82628-58AC-4F83-4E5C-8E2AE550E01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3D7E957-ACAD-AFD5-5920-710D6F262D66}"/>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20D2B9E3-0544-27CF-124A-268E3515EC06}"/>
              </a:ext>
            </a:extLst>
          </p:cNvPr>
          <p:cNvSpPr>
            <a:spLocks noGrp="1"/>
          </p:cNvSpPr>
          <p:nvPr>
            <p:ph type="sldNum" sz="quarter" idx="5"/>
          </p:nvPr>
        </p:nvSpPr>
        <p:spPr/>
        <p:txBody>
          <a:bodyPr/>
          <a:lstStyle/>
          <a:p>
            <a:fld id="{4DAC8AC5-BC21-4497-BD96-C4A4B909BA45}" type="slidenum">
              <a:rPr lang="fr-FR" smtClean="0"/>
              <a:t>7</a:t>
            </a:fld>
            <a:endParaRPr lang="fr-FR"/>
          </a:p>
        </p:txBody>
      </p:sp>
    </p:spTree>
    <p:extLst>
      <p:ext uri="{BB962C8B-B14F-4D97-AF65-F5344CB8AC3E}">
        <p14:creationId xmlns:p14="http://schemas.microsoft.com/office/powerpoint/2010/main" val="1019299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BBAE1E-2EDA-4B4C-AAD6-9ACCE47C3AE5}"/>
              </a:ext>
            </a:extLst>
          </p:cNvPr>
          <p:cNvSpPr/>
          <p:nvPr userDrawn="1"/>
        </p:nvSpPr>
        <p:spPr>
          <a:xfrm>
            <a:off x="0" y="3626751"/>
            <a:ext cx="12192000" cy="3255962"/>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AE63CA22-99C2-4DA9-B709-12390CD547DA}"/>
              </a:ext>
            </a:extLst>
          </p:cNvPr>
          <p:cNvSpPr>
            <a:spLocks noGrp="1"/>
          </p:cNvSpPr>
          <p:nvPr>
            <p:ph type="ctrTitle" hasCustomPrompt="1"/>
          </p:nvPr>
        </p:nvSpPr>
        <p:spPr>
          <a:xfrm>
            <a:off x="1524000" y="1147076"/>
            <a:ext cx="9144000" cy="2387600"/>
          </a:xfrm>
          <a:prstGeom prst="rect">
            <a:avLst/>
          </a:prstGeom>
        </p:spPr>
        <p:txBody>
          <a:bodyPr anchor="b">
            <a:normAutofit/>
          </a:bodyPr>
          <a:lstStyle>
            <a:lvl1pPr algn="ctr">
              <a:defRPr sz="5400" b="1" cap="all" baseline="0">
                <a:solidFill>
                  <a:srgbClr val="323440"/>
                </a:solidFill>
                <a:latin typeface="+mn-lt"/>
              </a:defRPr>
            </a:lvl1pPr>
          </a:lstStyle>
          <a:p>
            <a:r>
              <a:rPr lang="fr-FR"/>
              <a:t>LEXIS POLY</a:t>
            </a:r>
          </a:p>
        </p:txBody>
      </p:sp>
      <p:sp>
        <p:nvSpPr>
          <p:cNvPr id="3" name="Sous-titre 2">
            <a:extLst>
              <a:ext uri="{FF2B5EF4-FFF2-40B4-BE49-F238E27FC236}">
                <a16:creationId xmlns:a16="http://schemas.microsoft.com/office/drawing/2014/main" id="{49DE4443-322F-435B-AD64-3339E9C58E83}"/>
              </a:ext>
            </a:extLst>
          </p:cNvPr>
          <p:cNvSpPr>
            <a:spLocks noGrp="1"/>
          </p:cNvSpPr>
          <p:nvPr>
            <p:ph type="subTitle" idx="1" hasCustomPrompt="1"/>
          </p:nvPr>
        </p:nvSpPr>
        <p:spPr>
          <a:xfrm>
            <a:off x="1524000" y="3793524"/>
            <a:ext cx="9144000" cy="1464276"/>
          </a:xfrm>
          <a:prstGeom prst="rect">
            <a:avLst/>
          </a:prstGeom>
        </p:spPr>
        <p:txBody>
          <a:bodyPr>
            <a:normAutofit/>
          </a:bodyPr>
          <a:lstStyle>
            <a:lvl1pPr marL="0" indent="0" algn="ctr">
              <a:buNone/>
              <a:defRPr sz="2000" b="0" cap="all"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Version Notice produit – Version AVRIL 2021</a:t>
            </a:r>
          </a:p>
          <a:p>
            <a:r>
              <a:rPr lang="fr-FR"/>
              <a:t>LexisNexis</a:t>
            </a:r>
          </a:p>
          <a:p>
            <a:endParaRPr lang="fr-FR"/>
          </a:p>
          <a:p>
            <a:endParaRPr lang="fr-FR"/>
          </a:p>
        </p:txBody>
      </p:sp>
    </p:spTree>
    <p:extLst>
      <p:ext uri="{BB962C8B-B14F-4D97-AF65-F5344CB8AC3E}">
        <p14:creationId xmlns:p14="http://schemas.microsoft.com/office/powerpoint/2010/main" val="2933708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6" name="Espace réservé du pied de page 4">
            <a:extLst>
              <a:ext uri="{FF2B5EF4-FFF2-40B4-BE49-F238E27FC236}">
                <a16:creationId xmlns:a16="http://schemas.microsoft.com/office/drawing/2014/main" id="{B4F5D659-4080-4642-8DC4-79660E347411}"/>
              </a:ext>
            </a:extLst>
          </p:cNvPr>
          <p:cNvSpPr>
            <a:spLocks noGrp="1"/>
          </p:cNvSpPr>
          <p:nvPr>
            <p:ph type="ftr" sz="quarter" idx="11"/>
          </p:nvPr>
        </p:nvSpPr>
        <p:spPr>
          <a:xfrm>
            <a:off x="4397829" y="6311900"/>
            <a:ext cx="7680457" cy="365125"/>
          </a:xfrm>
          <a:prstGeom prst="rect">
            <a:avLst/>
          </a:prstGeom>
        </p:spPr>
        <p:txBody>
          <a:bodyPr/>
          <a:lstStyle>
            <a:lvl1pPr algn="r">
              <a:defRPr sz="1200" cap="all" baseline="0">
                <a:solidFill>
                  <a:srgbClr val="DF2D42"/>
                </a:solidFill>
              </a:defRPr>
            </a:lvl1pPr>
          </a:lstStyle>
          <a:p>
            <a:r>
              <a:rPr lang="fr-FR"/>
              <a:t>LEXISNEXIS - LEXIS POLY – NOTICE DE VERSION PRODUIT </a:t>
            </a:r>
          </a:p>
        </p:txBody>
      </p:sp>
      <p:sp>
        <p:nvSpPr>
          <p:cNvPr id="7" name="Espace réservé de la date 3">
            <a:extLst>
              <a:ext uri="{FF2B5EF4-FFF2-40B4-BE49-F238E27FC236}">
                <a16:creationId xmlns:a16="http://schemas.microsoft.com/office/drawing/2014/main" id="{1B798EF8-6C6E-49F8-AC40-6CC255F142D5}"/>
              </a:ext>
            </a:extLst>
          </p:cNvPr>
          <p:cNvSpPr>
            <a:spLocks noGrp="1"/>
          </p:cNvSpPr>
          <p:nvPr>
            <p:ph type="dt" sz="half" idx="10"/>
          </p:nvPr>
        </p:nvSpPr>
        <p:spPr>
          <a:xfrm>
            <a:off x="142742" y="6311900"/>
            <a:ext cx="2743200" cy="365125"/>
          </a:xfrm>
          <a:prstGeom prst="rect">
            <a:avLst/>
          </a:prstGeom>
        </p:spPr>
        <p:txBody>
          <a:bodyPr/>
          <a:lstStyle>
            <a:lvl1pPr algn="l">
              <a:defRPr sz="1200" cap="all" baseline="0">
                <a:solidFill>
                  <a:srgbClr val="DF2D42"/>
                </a:solidFill>
              </a:defRPr>
            </a:lvl1pPr>
          </a:lstStyle>
          <a:p>
            <a:r>
              <a:rPr lang="fr-FR"/>
              <a:t>SEPTEMBRE 2026</a:t>
            </a:r>
          </a:p>
        </p:txBody>
      </p:sp>
      <p:sp>
        <p:nvSpPr>
          <p:cNvPr id="8" name="Espace réservé du numéro de diapositive 5">
            <a:extLst>
              <a:ext uri="{FF2B5EF4-FFF2-40B4-BE49-F238E27FC236}">
                <a16:creationId xmlns:a16="http://schemas.microsoft.com/office/drawing/2014/main" id="{49F91ED9-23A1-4F4E-B118-B399A723FDD7}"/>
              </a:ext>
            </a:extLst>
          </p:cNvPr>
          <p:cNvSpPr>
            <a:spLocks noGrp="1"/>
          </p:cNvSpPr>
          <p:nvPr>
            <p:ph type="sldNum" sz="quarter" idx="12"/>
          </p:nvPr>
        </p:nvSpPr>
        <p:spPr>
          <a:xfrm>
            <a:off x="142742" y="5946775"/>
            <a:ext cx="2743200" cy="365125"/>
          </a:xfrm>
          <a:prstGeom prst="rect">
            <a:avLst/>
          </a:prstGeom>
        </p:spPr>
        <p:txBody>
          <a:bodyPr/>
          <a:lstStyle>
            <a:lvl1pPr algn="l">
              <a:defRPr sz="1200" cap="all" baseline="0">
                <a:solidFill>
                  <a:srgbClr val="DF2D42"/>
                </a:solidFill>
              </a:defRPr>
            </a:lvl1pPr>
          </a:lstStyle>
          <a:p>
            <a:fld id="{CE2CA558-F8B2-4A45-9D98-6D6DAC54E46D}" type="slidenum">
              <a:rPr lang="fr-FR" smtClean="0"/>
              <a:pPr/>
              <a:t>‹N°›</a:t>
            </a:fld>
            <a:endParaRPr lang="fr-FR"/>
          </a:p>
        </p:txBody>
      </p:sp>
      <p:sp>
        <p:nvSpPr>
          <p:cNvPr id="10" name="Espace réservé du texte 2">
            <a:extLst>
              <a:ext uri="{FF2B5EF4-FFF2-40B4-BE49-F238E27FC236}">
                <a16:creationId xmlns:a16="http://schemas.microsoft.com/office/drawing/2014/main" id="{E913CF5E-CB82-4CEB-A27D-3072D42AD950}"/>
              </a:ext>
            </a:extLst>
          </p:cNvPr>
          <p:cNvSpPr>
            <a:spLocks noGrp="1"/>
          </p:cNvSpPr>
          <p:nvPr>
            <p:ph type="body" idx="1"/>
          </p:nvPr>
        </p:nvSpPr>
        <p:spPr>
          <a:xfrm>
            <a:off x="839789" y="1652135"/>
            <a:ext cx="5067526" cy="823912"/>
          </a:xfrm>
          <a:prstGeom prst="rect">
            <a:avLst/>
          </a:prstGeom>
        </p:spPr>
        <p:txBody>
          <a:bodyPr anchor="b">
            <a:normAutofit/>
          </a:bodyPr>
          <a:lstStyle>
            <a:lvl1pPr marL="0" indent="0">
              <a:buNone/>
              <a:defRPr sz="1800" b="0" cap="all" baseline="0">
                <a:solidFill>
                  <a:srgbClr val="DF2D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1" name="Espace réservé du contenu 3">
            <a:extLst>
              <a:ext uri="{FF2B5EF4-FFF2-40B4-BE49-F238E27FC236}">
                <a16:creationId xmlns:a16="http://schemas.microsoft.com/office/drawing/2014/main" id="{6F6D64B1-2473-483D-B7C1-A99A741CC90B}"/>
              </a:ext>
            </a:extLst>
          </p:cNvPr>
          <p:cNvSpPr>
            <a:spLocks noGrp="1"/>
          </p:cNvSpPr>
          <p:nvPr>
            <p:ph sz="half" idx="2"/>
          </p:nvPr>
        </p:nvSpPr>
        <p:spPr>
          <a:xfrm>
            <a:off x="839789" y="2534103"/>
            <a:ext cx="5067526" cy="3064330"/>
          </a:xfrm>
          <a:prstGeom prst="rect">
            <a:avLst/>
          </a:prstGeom>
        </p:spPr>
        <p:txBody>
          <a:bodyPr>
            <a:normAutofit/>
          </a:bodyPr>
          <a:lstStyle>
            <a:lvl1pPr>
              <a:defRPr sz="2000">
                <a:solidFill>
                  <a:srgbClr val="323440"/>
                </a:solidFill>
              </a:defRPr>
            </a:lvl1pPr>
            <a:lvl2pPr>
              <a:defRPr sz="1800">
                <a:solidFill>
                  <a:srgbClr val="323440"/>
                </a:solidFill>
              </a:defRPr>
            </a:lvl2pPr>
            <a:lvl3pPr>
              <a:defRPr sz="1600">
                <a:solidFill>
                  <a:srgbClr val="323440"/>
                </a:solidFill>
              </a:defRPr>
            </a:lvl3pPr>
            <a:lvl4pPr>
              <a:defRPr sz="1400">
                <a:solidFill>
                  <a:srgbClr val="323440"/>
                </a:solidFill>
              </a:defRPr>
            </a:lvl4pPr>
            <a:lvl5pPr>
              <a:defRPr sz="1400">
                <a:solidFill>
                  <a:srgbClr val="323440"/>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
            <a:extLst>
              <a:ext uri="{FF2B5EF4-FFF2-40B4-BE49-F238E27FC236}">
                <a16:creationId xmlns:a16="http://schemas.microsoft.com/office/drawing/2014/main" id="{CDF5CEE8-533E-4256-AD50-02BC61FFEEB7}"/>
              </a:ext>
            </a:extLst>
          </p:cNvPr>
          <p:cNvSpPr>
            <a:spLocks noGrp="1"/>
          </p:cNvSpPr>
          <p:nvPr>
            <p:ph type="body" sz="quarter" idx="3"/>
          </p:nvPr>
        </p:nvSpPr>
        <p:spPr>
          <a:xfrm>
            <a:off x="6284686" y="1652135"/>
            <a:ext cx="5070703" cy="823912"/>
          </a:xfrm>
          <a:prstGeom prst="rect">
            <a:avLst/>
          </a:prstGeom>
        </p:spPr>
        <p:txBody>
          <a:bodyPr vert="horz" lIns="91440" tIns="45720" rIns="91440" bIns="45720" rtlCol="0" anchor="b">
            <a:normAutofit/>
          </a:bodyPr>
          <a:lstStyle>
            <a:lvl1pPr>
              <a:defRPr lang="fr-FR" sz="1800" b="0" cap="all" baseline="0" smtClean="0">
                <a:solidFill>
                  <a:srgbClr val="DF2D42"/>
                </a:solidFill>
                <a:latin typeface="+mj-lt"/>
              </a:defRPr>
            </a:lvl1pPr>
          </a:lstStyle>
          <a:p>
            <a:pPr marL="0" lvl="0" indent="0">
              <a:buNone/>
            </a:pPr>
            <a:r>
              <a:rPr lang="fr-FR"/>
              <a:t>Cliquez pour modifier les styles du texte du masque</a:t>
            </a:r>
          </a:p>
        </p:txBody>
      </p:sp>
      <p:sp>
        <p:nvSpPr>
          <p:cNvPr id="13" name="Espace réservé du contenu 5">
            <a:extLst>
              <a:ext uri="{FF2B5EF4-FFF2-40B4-BE49-F238E27FC236}">
                <a16:creationId xmlns:a16="http://schemas.microsoft.com/office/drawing/2014/main" id="{5D84FAC5-BA56-4A7F-A431-A95885E4F9C6}"/>
              </a:ext>
            </a:extLst>
          </p:cNvPr>
          <p:cNvSpPr>
            <a:spLocks noGrp="1"/>
          </p:cNvSpPr>
          <p:nvPr>
            <p:ph sz="quarter" idx="4"/>
          </p:nvPr>
        </p:nvSpPr>
        <p:spPr>
          <a:xfrm>
            <a:off x="6284686" y="2534103"/>
            <a:ext cx="5070703" cy="3064330"/>
          </a:xfrm>
          <a:prstGeom prst="rect">
            <a:avLst/>
          </a:prstGeom>
        </p:spPr>
        <p:txBody>
          <a:bodyPr>
            <a:normAutofit/>
          </a:bodyPr>
          <a:lstStyle>
            <a:lvl1pPr>
              <a:defRPr sz="2000">
                <a:solidFill>
                  <a:srgbClr val="323440"/>
                </a:solidFill>
              </a:defRPr>
            </a:lvl1pPr>
            <a:lvl2pPr>
              <a:defRPr sz="1800">
                <a:solidFill>
                  <a:srgbClr val="323440"/>
                </a:solidFill>
              </a:defRPr>
            </a:lvl2pPr>
            <a:lvl3pPr>
              <a:defRPr sz="1600">
                <a:solidFill>
                  <a:srgbClr val="323440"/>
                </a:solidFill>
              </a:defRPr>
            </a:lvl3pPr>
            <a:lvl4pPr>
              <a:defRPr sz="1400">
                <a:solidFill>
                  <a:srgbClr val="323440"/>
                </a:solidFill>
              </a:defRPr>
            </a:lvl4pPr>
            <a:lvl5pPr>
              <a:defRPr sz="1400">
                <a:solidFill>
                  <a:srgbClr val="323440"/>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4" name="Titre 1">
            <a:extLst>
              <a:ext uri="{FF2B5EF4-FFF2-40B4-BE49-F238E27FC236}">
                <a16:creationId xmlns:a16="http://schemas.microsoft.com/office/drawing/2014/main" id="{90C20DA9-1F70-430C-8B7C-03F7CB3F4C00}"/>
              </a:ext>
            </a:extLst>
          </p:cNvPr>
          <p:cNvSpPr>
            <a:spLocks noGrp="1"/>
          </p:cNvSpPr>
          <p:nvPr>
            <p:ph type="title"/>
          </p:nvPr>
        </p:nvSpPr>
        <p:spPr>
          <a:xfrm>
            <a:off x="839788" y="365125"/>
            <a:ext cx="10515600" cy="955675"/>
          </a:xfrm>
          <a:prstGeom prst="rect">
            <a:avLst/>
          </a:prstGeom>
        </p:spPr>
        <p:txBody>
          <a:bodyPr anchor="b">
            <a:normAutofit/>
          </a:bodyPr>
          <a:lstStyle>
            <a:lvl1pPr>
              <a:defRPr sz="3600" b="1" cap="all" baseline="0">
                <a:solidFill>
                  <a:srgbClr val="323440"/>
                </a:solidFill>
                <a:latin typeface="+mn-lt"/>
              </a:defRPr>
            </a:lvl1pPr>
          </a:lstStyle>
          <a:p>
            <a:r>
              <a:rPr lang="fr-FR"/>
              <a:t>Modifiez le style du titre</a:t>
            </a:r>
          </a:p>
        </p:txBody>
      </p:sp>
    </p:spTree>
    <p:extLst>
      <p:ext uri="{BB962C8B-B14F-4D97-AF65-F5344CB8AC3E}">
        <p14:creationId xmlns:p14="http://schemas.microsoft.com/office/powerpoint/2010/main" val="3771607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6732A91A-BACA-4B76-9087-5C5B5BDD5EC1}"/>
              </a:ext>
            </a:extLst>
          </p:cNvPr>
          <p:cNvSpPr>
            <a:spLocks noGrp="1"/>
          </p:cNvSpPr>
          <p:nvPr>
            <p:ph type="ftr" sz="quarter" idx="11"/>
          </p:nvPr>
        </p:nvSpPr>
        <p:spPr>
          <a:xfrm>
            <a:off x="4399964" y="6311900"/>
            <a:ext cx="7678322" cy="365125"/>
          </a:xfrm>
          <a:prstGeom prst="rect">
            <a:avLst/>
          </a:prstGeom>
        </p:spPr>
        <p:txBody>
          <a:bodyPr/>
          <a:lstStyle>
            <a:lvl1pPr algn="r">
              <a:defRPr sz="1400">
                <a:solidFill>
                  <a:srgbClr val="DF2D42"/>
                </a:solidFill>
              </a:defRPr>
            </a:lvl1pPr>
          </a:lstStyle>
          <a:p>
            <a:r>
              <a:rPr lang="fr-FR"/>
              <a:t>LEXISNEXIS - LEXIS POLY – NOTICE DE VERSION PRODUIT </a:t>
            </a:r>
          </a:p>
        </p:txBody>
      </p:sp>
      <p:sp>
        <p:nvSpPr>
          <p:cNvPr id="7" name="Rectangle 6">
            <a:extLst>
              <a:ext uri="{FF2B5EF4-FFF2-40B4-BE49-F238E27FC236}">
                <a16:creationId xmlns:a16="http://schemas.microsoft.com/office/drawing/2014/main" id="{09D009C2-FE92-446A-A84B-244A810BF8A5}"/>
              </a:ext>
            </a:extLst>
          </p:cNvPr>
          <p:cNvSpPr/>
          <p:nvPr userDrawn="1"/>
        </p:nvSpPr>
        <p:spPr>
          <a:xfrm>
            <a:off x="0" y="0"/>
            <a:ext cx="4248150" cy="6858000"/>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1AD75923-1EF2-47AC-BC71-D8A0DAB74D92}"/>
              </a:ext>
            </a:extLst>
          </p:cNvPr>
          <p:cNvSpPr>
            <a:spLocks noGrp="1"/>
          </p:cNvSpPr>
          <p:nvPr>
            <p:ph type="title"/>
          </p:nvPr>
        </p:nvSpPr>
        <p:spPr>
          <a:xfrm>
            <a:off x="151814" y="500062"/>
            <a:ext cx="3924886" cy="1325563"/>
          </a:xfrm>
          <a:prstGeom prst="rect">
            <a:avLst/>
          </a:prstGeom>
        </p:spPr>
        <p:txBody>
          <a:bodyPr>
            <a:normAutofit/>
          </a:bodyPr>
          <a:lstStyle>
            <a:lvl1pPr>
              <a:defRPr sz="3200" b="1" cap="all" baseline="0">
                <a:solidFill>
                  <a:schemeClr val="bg1"/>
                </a:solidFill>
                <a:latin typeface="+mn-lt"/>
              </a:defRPr>
            </a:lvl1pPr>
          </a:lstStyle>
          <a:p>
            <a:r>
              <a:rPr lang="fr-FR"/>
              <a:t>Modifiez le style du titre</a:t>
            </a:r>
          </a:p>
        </p:txBody>
      </p:sp>
      <p:sp>
        <p:nvSpPr>
          <p:cNvPr id="4" name="Espace réservé de la date 3">
            <a:extLst>
              <a:ext uri="{FF2B5EF4-FFF2-40B4-BE49-F238E27FC236}">
                <a16:creationId xmlns:a16="http://schemas.microsoft.com/office/drawing/2014/main" id="{03833EAD-75E3-4082-9ABD-650F8286F536}"/>
              </a:ext>
            </a:extLst>
          </p:cNvPr>
          <p:cNvSpPr>
            <a:spLocks noGrp="1"/>
          </p:cNvSpPr>
          <p:nvPr>
            <p:ph type="dt" sz="half" idx="10"/>
          </p:nvPr>
        </p:nvSpPr>
        <p:spPr>
          <a:xfrm>
            <a:off x="151814" y="6311900"/>
            <a:ext cx="3924886" cy="365125"/>
          </a:xfrm>
          <a:prstGeom prst="rect">
            <a:avLst/>
          </a:prstGeom>
        </p:spPr>
        <p:txBody>
          <a:bodyPr/>
          <a:lstStyle>
            <a:lvl1pPr algn="l">
              <a:defRPr sz="1400">
                <a:solidFill>
                  <a:schemeClr val="bg1"/>
                </a:solidFill>
              </a:defRPr>
            </a:lvl1pPr>
          </a:lstStyle>
          <a:p>
            <a:r>
              <a:rPr lang="fr-FR"/>
              <a:t>SEPTEMBRE 2026</a:t>
            </a:r>
          </a:p>
        </p:txBody>
      </p:sp>
      <p:sp>
        <p:nvSpPr>
          <p:cNvPr id="6" name="Espace réservé du numéro de diapositive 5">
            <a:extLst>
              <a:ext uri="{FF2B5EF4-FFF2-40B4-BE49-F238E27FC236}">
                <a16:creationId xmlns:a16="http://schemas.microsoft.com/office/drawing/2014/main" id="{4CF7D2A8-D749-47E3-AE9F-A7DAE27A1A03}"/>
              </a:ext>
            </a:extLst>
          </p:cNvPr>
          <p:cNvSpPr>
            <a:spLocks noGrp="1"/>
          </p:cNvSpPr>
          <p:nvPr>
            <p:ph type="sldNum" sz="quarter" idx="12"/>
          </p:nvPr>
        </p:nvSpPr>
        <p:spPr>
          <a:xfrm>
            <a:off x="151814" y="5946775"/>
            <a:ext cx="3924886" cy="365125"/>
          </a:xfrm>
          <a:prstGeom prst="rect">
            <a:avLst/>
          </a:prstGeom>
        </p:spPr>
        <p:txBody>
          <a:bodyPr/>
          <a:lstStyle>
            <a:lvl1pPr algn="l">
              <a:defRPr sz="1400">
                <a:solidFill>
                  <a:schemeClr val="bg1"/>
                </a:solidFill>
              </a:defRPr>
            </a:lvl1pPr>
          </a:lstStyle>
          <a:p>
            <a:fld id="{CE2CA558-F8B2-4A45-9D98-6D6DAC54E46D}" type="slidenum">
              <a:rPr lang="fr-FR" smtClean="0"/>
              <a:pPr/>
              <a:t>‹N°›</a:t>
            </a:fld>
            <a:endParaRPr lang="fr-FR"/>
          </a:p>
        </p:txBody>
      </p:sp>
      <p:sp>
        <p:nvSpPr>
          <p:cNvPr id="3" name="Espace réservé du contenu 2">
            <a:extLst>
              <a:ext uri="{FF2B5EF4-FFF2-40B4-BE49-F238E27FC236}">
                <a16:creationId xmlns:a16="http://schemas.microsoft.com/office/drawing/2014/main" id="{18016EE9-CDA0-40DE-8FA4-77DB9AAAAA47}"/>
              </a:ext>
            </a:extLst>
          </p:cNvPr>
          <p:cNvSpPr>
            <a:spLocks noGrp="1"/>
          </p:cNvSpPr>
          <p:nvPr>
            <p:ph idx="1"/>
          </p:nvPr>
        </p:nvSpPr>
        <p:spPr>
          <a:xfrm>
            <a:off x="151814" y="3306033"/>
            <a:ext cx="3924886" cy="2459766"/>
          </a:xfrm>
          <a:prstGeom prst="rect">
            <a:avLst/>
          </a:prstGeom>
        </p:spPr>
        <p:txBody>
          <a:bodyPr>
            <a:normAutofit/>
          </a:bodyPr>
          <a:lstStyle>
            <a:lvl1pPr>
              <a:defRPr sz="1800">
                <a:solidFill>
                  <a:schemeClr val="bg1"/>
                </a:solidFill>
                <a:latin typeface="+mj-lt"/>
              </a:defRPr>
            </a:lvl1pPr>
            <a:lvl2pPr>
              <a:defRPr sz="1600">
                <a:solidFill>
                  <a:schemeClr val="bg1"/>
                </a:solidFill>
                <a:latin typeface="+mj-lt"/>
              </a:defRPr>
            </a:lvl2pPr>
            <a:lvl3pPr>
              <a:defRPr sz="1400">
                <a:solidFill>
                  <a:schemeClr val="bg1"/>
                </a:solidFill>
                <a:latin typeface="+mj-lt"/>
              </a:defRPr>
            </a:lvl3pPr>
            <a:lvl4pPr>
              <a:defRPr sz="1200">
                <a:solidFill>
                  <a:schemeClr val="bg1"/>
                </a:solidFill>
                <a:latin typeface="+mj-lt"/>
              </a:defRPr>
            </a:lvl4pPr>
            <a:lvl5pPr>
              <a:defRPr sz="1200">
                <a:solidFill>
                  <a:schemeClr val="bg1"/>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contenu 2">
            <a:extLst>
              <a:ext uri="{FF2B5EF4-FFF2-40B4-BE49-F238E27FC236}">
                <a16:creationId xmlns:a16="http://schemas.microsoft.com/office/drawing/2014/main" id="{67493AC4-E5EF-4935-BAC8-D1C5B72961EF}"/>
              </a:ext>
            </a:extLst>
          </p:cNvPr>
          <p:cNvSpPr>
            <a:spLocks noGrp="1"/>
          </p:cNvSpPr>
          <p:nvPr>
            <p:ph idx="13" hasCustomPrompt="1"/>
          </p:nvPr>
        </p:nvSpPr>
        <p:spPr>
          <a:xfrm>
            <a:off x="151814" y="1915297"/>
            <a:ext cx="3924886" cy="1025611"/>
          </a:xfrm>
          <a:prstGeom prst="rect">
            <a:avLst/>
          </a:prstGeom>
        </p:spPr>
        <p:txBody>
          <a:bodyPr>
            <a:normAutofit/>
          </a:bodyPr>
          <a:lstStyle>
            <a:lvl1pPr marL="0" indent="0">
              <a:buNone/>
              <a:defRPr sz="1400" b="0" cap="all" baseline="0">
                <a:solidFill>
                  <a:schemeClr val="bg1"/>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LEXIS POLYOFFICE &amp; LEXIS POLYACTE</a:t>
            </a:r>
          </a:p>
          <a:p>
            <a:pPr lvl="0"/>
            <a:r>
              <a:rPr lang="fr-FR"/>
              <a:t>NOM DU MODULE</a:t>
            </a:r>
          </a:p>
          <a:p>
            <a:pPr lvl="0"/>
            <a:r>
              <a:rPr lang="fr-FR"/>
              <a:t>1/1</a:t>
            </a:r>
          </a:p>
        </p:txBody>
      </p:sp>
      <p:sp>
        <p:nvSpPr>
          <p:cNvPr id="9" name="Espace réservé du contenu 2">
            <a:extLst>
              <a:ext uri="{FF2B5EF4-FFF2-40B4-BE49-F238E27FC236}">
                <a16:creationId xmlns:a16="http://schemas.microsoft.com/office/drawing/2014/main" id="{659E3EC6-928A-4623-B4A1-FE629B098140}"/>
              </a:ext>
            </a:extLst>
          </p:cNvPr>
          <p:cNvSpPr>
            <a:spLocks noGrp="1"/>
          </p:cNvSpPr>
          <p:nvPr>
            <p:ph idx="14"/>
          </p:nvPr>
        </p:nvSpPr>
        <p:spPr>
          <a:xfrm>
            <a:off x="4399964" y="500061"/>
            <a:ext cx="6934786" cy="5446713"/>
          </a:xfrm>
          <a:prstGeom prst="rect">
            <a:avLst/>
          </a:prstGeom>
        </p:spPr>
        <p:txBody>
          <a:bodyPr>
            <a:normAutofit/>
          </a:bodyPr>
          <a:lstStyle>
            <a:lvl1pPr>
              <a:defRPr sz="2000">
                <a:solidFill>
                  <a:srgbClr val="323440"/>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269323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8016EE9-CDA0-40DE-8FA4-77DB9AAAAA47}"/>
              </a:ext>
            </a:extLst>
          </p:cNvPr>
          <p:cNvSpPr>
            <a:spLocks noGrp="1"/>
          </p:cNvSpPr>
          <p:nvPr>
            <p:ph idx="1"/>
          </p:nvPr>
        </p:nvSpPr>
        <p:spPr>
          <a:xfrm>
            <a:off x="4399964" y="500061"/>
            <a:ext cx="6934786" cy="5446713"/>
          </a:xfrm>
          <a:prstGeom prst="rect">
            <a:avLst/>
          </a:prstGeom>
        </p:spPr>
        <p:txBody>
          <a:bodyPr>
            <a:normAutofit/>
          </a:bodyPr>
          <a:lstStyle>
            <a:lvl1pPr>
              <a:defRPr sz="2000">
                <a:solidFill>
                  <a:srgbClr val="323440"/>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a:extLst>
              <a:ext uri="{FF2B5EF4-FFF2-40B4-BE49-F238E27FC236}">
                <a16:creationId xmlns:a16="http://schemas.microsoft.com/office/drawing/2014/main" id="{09D009C2-FE92-446A-A84B-244A810BF8A5}"/>
              </a:ext>
            </a:extLst>
          </p:cNvPr>
          <p:cNvSpPr/>
          <p:nvPr userDrawn="1"/>
        </p:nvSpPr>
        <p:spPr>
          <a:xfrm>
            <a:off x="0" y="0"/>
            <a:ext cx="4248150" cy="6858000"/>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1AD75923-1EF2-47AC-BC71-D8A0DAB74D92}"/>
              </a:ext>
            </a:extLst>
          </p:cNvPr>
          <p:cNvSpPr>
            <a:spLocks noGrp="1"/>
          </p:cNvSpPr>
          <p:nvPr>
            <p:ph type="title"/>
          </p:nvPr>
        </p:nvSpPr>
        <p:spPr>
          <a:xfrm>
            <a:off x="151814" y="500062"/>
            <a:ext cx="3924886" cy="1325563"/>
          </a:xfrm>
          <a:prstGeom prst="rect">
            <a:avLst/>
          </a:prstGeom>
        </p:spPr>
        <p:txBody>
          <a:bodyPr>
            <a:normAutofit/>
          </a:bodyPr>
          <a:lstStyle>
            <a:lvl1pPr>
              <a:defRPr sz="3200" b="1" cap="all" baseline="0">
                <a:solidFill>
                  <a:schemeClr val="bg1"/>
                </a:solidFill>
                <a:latin typeface="+mn-lt"/>
              </a:defRPr>
            </a:lvl1pPr>
          </a:lstStyle>
          <a:p>
            <a:r>
              <a:rPr lang="fr-FR"/>
              <a:t>Modifiez le style du titre</a:t>
            </a:r>
          </a:p>
        </p:txBody>
      </p:sp>
      <p:sp>
        <p:nvSpPr>
          <p:cNvPr id="8" name="Espace réservé du pied de page 4">
            <a:extLst>
              <a:ext uri="{FF2B5EF4-FFF2-40B4-BE49-F238E27FC236}">
                <a16:creationId xmlns:a16="http://schemas.microsoft.com/office/drawing/2014/main" id="{844117B3-AB75-449F-B8FE-430377B30EB1}"/>
              </a:ext>
            </a:extLst>
          </p:cNvPr>
          <p:cNvSpPr>
            <a:spLocks noGrp="1"/>
          </p:cNvSpPr>
          <p:nvPr>
            <p:ph type="ftr" sz="quarter" idx="11"/>
          </p:nvPr>
        </p:nvSpPr>
        <p:spPr>
          <a:xfrm>
            <a:off x="4399964" y="6310086"/>
            <a:ext cx="7678322" cy="365125"/>
          </a:xfrm>
          <a:prstGeom prst="rect">
            <a:avLst/>
          </a:prstGeom>
        </p:spPr>
        <p:txBody>
          <a:bodyPr/>
          <a:lstStyle>
            <a:lvl1pPr algn="r">
              <a:defRPr sz="1400" cap="all" baseline="0">
                <a:solidFill>
                  <a:srgbClr val="DF2D42"/>
                </a:solidFill>
              </a:defRPr>
            </a:lvl1pPr>
          </a:lstStyle>
          <a:p>
            <a:r>
              <a:rPr lang="fr-FR"/>
              <a:t>LEXISNEXIS - LEXIS POLY – NOTICE DE VERSION PRODUIT </a:t>
            </a:r>
          </a:p>
        </p:txBody>
      </p:sp>
      <p:sp>
        <p:nvSpPr>
          <p:cNvPr id="9" name="Espace réservé de la date 3">
            <a:extLst>
              <a:ext uri="{FF2B5EF4-FFF2-40B4-BE49-F238E27FC236}">
                <a16:creationId xmlns:a16="http://schemas.microsoft.com/office/drawing/2014/main" id="{289206BC-E8FC-482E-AB6F-178F9E181598}"/>
              </a:ext>
            </a:extLst>
          </p:cNvPr>
          <p:cNvSpPr>
            <a:spLocks noGrp="1"/>
          </p:cNvSpPr>
          <p:nvPr>
            <p:ph type="dt" sz="half" idx="10"/>
          </p:nvPr>
        </p:nvSpPr>
        <p:spPr>
          <a:xfrm>
            <a:off x="151814" y="6311900"/>
            <a:ext cx="3924886" cy="365125"/>
          </a:xfrm>
          <a:prstGeom prst="rect">
            <a:avLst/>
          </a:prstGeom>
        </p:spPr>
        <p:txBody>
          <a:bodyPr/>
          <a:lstStyle>
            <a:lvl1pPr algn="l">
              <a:defRPr sz="1400" cap="all" baseline="0">
                <a:solidFill>
                  <a:schemeClr val="bg1"/>
                </a:solidFill>
              </a:defRPr>
            </a:lvl1pPr>
          </a:lstStyle>
          <a:p>
            <a:r>
              <a:rPr lang="fr-FR"/>
              <a:t>SEPTEMBRE 2026</a:t>
            </a:r>
          </a:p>
        </p:txBody>
      </p:sp>
      <p:sp>
        <p:nvSpPr>
          <p:cNvPr id="10" name="Espace réservé du numéro de diapositive 5">
            <a:extLst>
              <a:ext uri="{FF2B5EF4-FFF2-40B4-BE49-F238E27FC236}">
                <a16:creationId xmlns:a16="http://schemas.microsoft.com/office/drawing/2014/main" id="{990A7649-5382-41D1-9AC2-A0106AC9F442}"/>
              </a:ext>
            </a:extLst>
          </p:cNvPr>
          <p:cNvSpPr>
            <a:spLocks noGrp="1"/>
          </p:cNvSpPr>
          <p:nvPr>
            <p:ph type="sldNum" sz="quarter" idx="12"/>
          </p:nvPr>
        </p:nvSpPr>
        <p:spPr>
          <a:xfrm>
            <a:off x="151814" y="5946775"/>
            <a:ext cx="3924886" cy="365125"/>
          </a:xfrm>
          <a:prstGeom prst="rect">
            <a:avLst/>
          </a:prstGeom>
        </p:spPr>
        <p:txBody>
          <a:bodyPr/>
          <a:lstStyle>
            <a:lvl1pPr algn="l">
              <a:defRPr sz="1400" cap="all" baseline="0">
                <a:solidFill>
                  <a:schemeClr val="bg1"/>
                </a:solidFill>
              </a:defRPr>
            </a:lvl1pPr>
          </a:lstStyle>
          <a:p>
            <a:fld id="{CE2CA558-F8B2-4A45-9D98-6D6DAC54E46D}" type="slidenum">
              <a:rPr lang="fr-FR" smtClean="0"/>
              <a:pPr/>
              <a:t>‹N°›</a:t>
            </a:fld>
            <a:endParaRPr lang="fr-FR"/>
          </a:p>
        </p:txBody>
      </p:sp>
      <p:sp>
        <p:nvSpPr>
          <p:cNvPr id="12" name="Espace réservé du contenu 2">
            <a:extLst>
              <a:ext uri="{FF2B5EF4-FFF2-40B4-BE49-F238E27FC236}">
                <a16:creationId xmlns:a16="http://schemas.microsoft.com/office/drawing/2014/main" id="{DF4EB119-9C5F-495E-BF32-F7F640F97B05}"/>
              </a:ext>
            </a:extLst>
          </p:cNvPr>
          <p:cNvSpPr>
            <a:spLocks noGrp="1"/>
          </p:cNvSpPr>
          <p:nvPr>
            <p:ph idx="13" hasCustomPrompt="1"/>
          </p:nvPr>
        </p:nvSpPr>
        <p:spPr>
          <a:xfrm>
            <a:off x="151814" y="1915297"/>
            <a:ext cx="3924886" cy="1025611"/>
          </a:xfrm>
          <a:prstGeom prst="rect">
            <a:avLst/>
          </a:prstGeom>
        </p:spPr>
        <p:txBody>
          <a:bodyPr>
            <a:normAutofit/>
          </a:bodyPr>
          <a:lstStyle>
            <a:lvl1pPr marL="0" indent="0">
              <a:buNone/>
              <a:defRPr sz="1400" b="0" cap="all" baseline="0">
                <a:solidFill>
                  <a:schemeClr val="bg1"/>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LEXIS POLYOFFICE &amp; LEXIS POLYACTE</a:t>
            </a:r>
          </a:p>
          <a:p>
            <a:pPr lvl="0"/>
            <a:r>
              <a:rPr lang="fr-FR"/>
              <a:t>NOM DU MODULE</a:t>
            </a:r>
          </a:p>
          <a:p>
            <a:pPr lvl="0"/>
            <a:r>
              <a:rPr lang="fr-FR"/>
              <a:t>1/1</a:t>
            </a:r>
          </a:p>
        </p:txBody>
      </p:sp>
    </p:spTree>
    <p:extLst>
      <p:ext uri="{BB962C8B-B14F-4D97-AF65-F5344CB8AC3E}">
        <p14:creationId xmlns:p14="http://schemas.microsoft.com/office/powerpoint/2010/main" val="287049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6732A91A-BACA-4B76-9087-5C5B5BDD5EC1}"/>
              </a:ext>
            </a:extLst>
          </p:cNvPr>
          <p:cNvSpPr>
            <a:spLocks noGrp="1"/>
          </p:cNvSpPr>
          <p:nvPr>
            <p:ph type="ftr" sz="quarter" idx="11"/>
          </p:nvPr>
        </p:nvSpPr>
        <p:spPr>
          <a:xfrm>
            <a:off x="4399964" y="6311900"/>
            <a:ext cx="7678322" cy="365125"/>
          </a:xfrm>
          <a:prstGeom prst="rect">
            <a:avLst/>
          </a:prstGeom>
        </p:spPr>
        <p:txBody>
          <a:bodyPr/>
          <a:lstStyle>
            <a:lvl1pPr algn="r">
              <a:defRPr sz="1400">
                <a:solidFill>
                  <a:srgbClr val="DF2D42"/>
                </a:solidFill>
              </a:defRPr>
            </a:lvl1pPr>
          </a:lstStyle>
          <a:p>
            <a:r>
              <a:rPr lang="fr-FR"/>
              <a:t>LEXISNEXIS - LEXIS POLY – NOTICE DE VERSION PRODUIT </a:t>
            </a:r>
          </a:p>
        </p:txBody>
      </p:sp>
      <p:sp>
        <p:nvSpPr>
          <p:cNvPr id="7" name="Rectangle 6">
            <a:extLst>
              <a:ext uri="{FF2B5EF4-FFF2-40B4-BE49-F238E27FC236}">
                <a16:creationId xmlns:a16="http://schemas.microsoft.com/office/drawing/2014/main" id="{09D009C2-FE92-446A-A84B-244A810BF8A5}"/>
              </a:ext>
            </a:extLst>
          </p:cNvPr>
          <p:cNvSpPr/>
          <p:nvPr userDrawn="1"/>
        </p:nvSpPr>
        <p:spPr>
          <a:xfrm>
            <a:off x="0" y="0"/>
            <a:ext cx="4248150" cy="6858000"/>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1AD75923-1EF2-47AC-BC71-D8A0DAB74D92}"/>
              </a:ext>
            </a:extLst>
          </p:cNvPr>
          <p:cNvSpPr>
            <a:spLocks noGrp="1"/>
          </p:cNvSpPr>
          <p:nvPr>
            <p:ph type="title"/>
          </p:nvPr>
        </p:nvSpPr>
        <p:spPr>
          <a:xfrm>
            <a:off x="151814" y="500062"/>
            <a:ext cx="3924886" cy="1325563"/>
          </a:xfrm>
          <a:prstGeom prst="rect">
            <a:avLst/>
          </a:prstGeom>
        </p:spPr>
        <p:txBody>
          <a:bodyPr>
            <a:normAutofit/>
          </a:bodyPr>
          <a:lstStyle>
            <a:lvl1pPr>
              <a:defRPr sz="3200" b="1" cap="all" baseline="0">
                <a:solidFill>
                  <a:schemeClr val="bg1"/>
                </a:solidFill>
                <a:latin typeface="+mn-lt"/>
              </a:defRPr>
            </a:lvl1pPr>
          </a:lstStyle>
          <a:p>
            <a:r>
              <a:rPr lang="fr-FR"/>
              <a:t>Modifiez le style du titre</a:t>
            </a:r>
          </a:p>
        </p:txBody>
      </p:sp>
      <p:sp>
        <p:nvSpPr>
          <p:cNvPr id="4" name="Espace réservé de la date 3">
            <a:extLst>
              <a:ext uri="{FF2B5EF4-FFF2-40B4-BE49-F238E27FC236}">
                <a16:creationId xmlns:a16="http://schemas.microsoft.com/office/drawing/2014/main" id="{03833EAD-75E3-4082-9ABD-650F8286F536}"/>
              </a:ext>
            </a:extLst>
          </p:cNvPr>
          <p:cNvSpPr>
            <a:spLocks noGrp="1"/>
          </p:cNvSpPr>
          <p:nvPr>
            <p:ph type="dt" sz="half" idx="10"/>
          </p:nvPr>
        </p:nvSpPr>
        <p:spPr>
          <a:xfrm>
            <a:off x="151814" y="6311900"/>
            <a:ext cx="3924886" cy="365125"/>
          </a:xfrm>
          <a:prstGeom prst="rect">
            <a:avLst/>
          </a:prstGeom>
        </p:spPr>
        <p:txBody>
          <a:bodyPr/>
          <a:lstStyle>
            <a:lvl1pPr algn="l">
              <a:defRPr sz="1400">
                <a:solidFill>
                  <a:schemeClr val="bg1"/>
                </a:solidFill>
              </a:defRPr>
            </a:lvl1pPr>
          </a:lstStyle>
          <a:p>
            <a:r>
              <a:rPr lang="fr-FR"/>
              <a:t>SEPTEMBRE 2026</a:t>
            </a:r>
          </a:p>
        </p:txBody>
      </p:sp>
      <p:sp>
        <p:nvSpPr>
          <p:cNvPr id="6" name="Espace réservé du numéro de diapositive 5">
            <a:extLst>
              <a:ext uri="{FF2B5EF4-FFF2-40B4-BE49-F238E27FC236}">
                <a16:creationId xmlns:a16="http://schemas.microsoft.com/office/drawing/2014/main" id="{4CF7D2A8-D749-47E3-AE9F-A7DAE27A1A03}"/>
              </a:ext>
            </a:extLst>
          </p:cNvPr>
          <p:cNvSpPr>
            <a:spLocks noGrp="1"/>
          </p:cNvSpPr>
          <p:nvPr>
            <p:ph type="sldNum" sz="quarter" idx="12"/>
          </p:nvPr>
        </p:nvSpPr>
        <p:spPr>
          <a:xfrm>
            <a:off x="151814" y="5946775"/>
            <a:ext cx="3924886" cy="365125"/>
          </a:xfrm>
          <a:prstGeom prst="rect">
            <a:avLst/>
          </a:prstGeom>
        </p:spPr>
        <p:txBody>
          <a:bodyPr/>
          <a:lstStyle>
            <a:lvl1pPr algn="l">
              <a:defRPr sz="1400">
                <a:solidFill>
                  <a:schemeClr val="bg1"/>
                </a:solidFill>
              </a:defRPr>
            </a:lvl1pPr>
          </a:lstStyle>
          <a:p>
            <a:fld id="{CE2CA558-F8B2-4A45-9D98-6D6DAC54E46D}" type="slidenum">
              <a:rPr lang="fr-FR" smtClean="0"/>
              <a:pPr/>
              <a:t>‹N°›</a:t>
            </a:fld>
            <a:endParaRPr lang="fr-FR"/>
          </a:p>
        </p:txBody>
      </p:sp>
      <p:sp>
        <p:nvSpPr>
          <p:cNvPr id="3" name="Espace réservé du contenu 2">
            <a:extLst>
              <a:ext uri="{FF2B5EF4-FFF2-40B4-BE49-F238E27FC236}">
                <a16:creationId xmlns:a16="http://schemas.microsoft.com/office/drawing/2014/main" id="{18016EE9-CDA0-40DE-8FA4-77DB9AAAAA47}"/>
              </a:ext>
            </a:extLst>
          </p:cNvPr>
          <p:cNvSpPr>
            <a:spLocks noGrp="1"/>
          </p:cNvSpPr>
          <p:nvPr>
            <p:ph idx="1"/>
          </p:nvPr>
        </p:nvSpPr>
        <p:spPr>
          <a:xfrm>
            <a:off x="151814" y="3306033"/>
            <a:ext cx="3924886" cy="2459766"/>
          </a:xfrm>
          <a:prstGeom prst="rect">
            <a:avLst/>
          </a:prstGeom>
        </p:spPr>
        <p:txBody>
          <a:bodyPr>
            <a:normAutofit/>
          </a:bodyPr>
          <a:lstStyle>
            <a:lvl1pPr>
              <a:defRPr sz="1800">
                <a:solidFill>
                  <a:schemeClr val="bg1"/>
                </a:solidFill>
                <a:latin typeface="+mj-lt"/>
              </a:defRPr>
            </a:lvl1pPr>
            <a:lvl2pPr>
              <a:defRPr sz="1600">
                <a:solidFill>
                  <a:schemeClr val="bg1"/>
                </a:solidFill>
                <a:latin typeface="+mj-lt"/>
              </a:defRPr>
            </a:lvl2pPr>
            <a:lvl3pPr>
              <a:defRPr sz="1400">
                <a:solidFill>
                  <a:schemeClr val="bg1"/>
                </a:solidFill>
                <a:latin typeface="+mj-lt"/>
              </a:defRPr>
            </a:lvl3pPr>
            <a:lvl4pPr>
              <a:defRPr sz="1200">
                <a:solidFill>
                  <a:schemeClr val="bg1"/>
                </a:solidFill>
                <a:latin typeface="+mj-lt"/>
              </a:defRPr>
            </a:lvl4pPr>
            <a:lvl5pPr>
              <a:defRPr sz="1200">
                <a:solidFill>
                  <a:schemeClr val="bg1"/>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contenu 2">
            <a:extLst>
              <a:ext uri="{FF2B5EF4-FFF2-40B4-BE49-F238E27FC236}">
                <a16:creationId xmlns:a16="http://schemas.microsoft.com/office/drawing/2014/main" id="{67493AC4-E5EF-4935-BAC8-D1C5B72961EF}"/>
              </a:ext>
            </a:extLst>
          </p:cNvPr>
          <p:cNvSpPr>
            <a:spLocks noGrp="1"/>
          </p:cNvSpPr>
          <p:nvPr>
            <p:ph idx="13" hasCustomPrompt="1"/>
          </p:nvPr>
        </p:nvSpPr>
        <p:spPr>
          <a:xfrm>
            <a:off x="151814" y="1915297"/>
            <a:ext cx="3924886" cy="1025611"/>
          </a:xfrm>
          <a:prstGeom prst="rect">
            <a:avLst/>
          </a:prstGeom>
        </p:spPr>
        <p:txBody>
          <a:bodyPr>
            <a:normAutofit/>
          </a:bodyPr>
          <a:lstStyle>
            <a:lvl1pPr marL="0" indent="0">
              <a:buNone/>
              <a:defRPr sz="1400" b="0" cap="all" baseline="0">
                <a:solidFill>
                  <a:schemeClr val="bg1"/>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LEXIS POLYOFFICE &amp; LEXIS POLYACTE</a:t>
            </a:r>
          </a:p>
          <a:p>
            <a:pPr lvl="0"/>
            <a:r>
              <a:rPr lang="fr-FR"/>
              <a:t>NOM DU MODULE</a:t>
            </a:r>
          </a:p>
          <a:p>
            <a:pPr lvl="0"/>
            <a:r>
              <a:rPr lang="fr-FR"/>
              <a:t>1/1</a:t>
            </a:r>
          </a:p>
        </p:txBody>
      </p:sp>
    </p:spTree>
    <p:extLst>
      <p:ext uri="{BB962C8B-B14F-4D97-AF65-F5344CB8AC3E}">
        <p14:creationId xmlns:p14="http://schemas.microsoft.com/office/powerpoint/2010/main" val="765812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de sectio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47F02CB-36CF-47D1-98FD-47E2FF2AF567}"/>
              </a:ext>
            </a:extLst>
          </p:cNvPr>
          <p:cNvSpPr/>
          <p:nvPr userDrawn="1"/>
        </p:nvSpPr>
        <p:spPr>
          <a:xfrm>
            <a:off x="0" y="2693773"/>
            <a:ext cx="12192000" cy="4164227"/>
          </a:xfrm>
          <a:prstGeom prst="rect">
            <a:avLst/>
          </a:prstGeom>
          <a:gradFill>
            <a:gsLst>
              <a:gs pos="0">
                <a:schemeClr val="bg1">
                  <a:lumMod val="65000"/>
                </a:schemeClr>
              </a:gs>
              <a:gs pos="100000">
                <a:schemeClr val="tx1">
                  <a:lumMod val="65000"/>
                  <a:lumOff val="35000"/>
                </a:schemeClr>
              </a:gs>
            </a:gsLst>
            <a:path path="circle">
              <a:fillToRect l="100000" t="100000"/>
            </a:path>
          </a:gra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p>
            <a:pPr lvl="0">
              <a:lnSpc>
                <a:spcPct val="90000"/>
              </a:lnSpc>
              <a:spcBef>
                <a:spcPct val="0"/>
              </a:spcBef>
              <a:buNone/>
            </a:pPr>
            <a:endParaRPr lang="fr-FR" sz="1400" b="1">
              <a:solidFill>
                <a:schemeClr val="bg1"/>
              </a:solidFill>
              <a:ea typeface="+mj-ea"/>
              <a:cs typeface="+mj-cs"/>
            </a:endParaRPr>
          </a:p>
        </p:txBody>
      </p:sp>
      <p:sp>
        <p:nvSpPr>
          <p:cNvPr id="8" name="Espace réservé du pied de page 4">
            <a:extLst>
              <a:ext uri="{FF2B5EF4-FFF2-40B4-BE49-F238E27FC236}">
                <a16:creationId xmlns:a16="http://schemas.microsoft.com/office/drawing/2014/main" id="{7870DEDF-DDE9-43C4-829C-B7817C97A417}"/>
              </a:ext>
            </a:extLst>
          </p:cNvPr>
          <p:cNvSpPr>
            <a:spLocks noGrp="1"/>
          </p:cNvSpPr>
          <p:nvPr>
            <p:ph type="ftr" sz="quarter" idx="11"/>
          </p:nvPr>
        </p:nvSpPr>
        <p:spPr>
          <a:xfrm>
            <a:off x="4397829" y="6311900"/>
            <a:ext cx="7680457" cy="365125"/>
          </a:xfrm>
          <a:prstGeom prst="rect">
            <a:avLst/>
          </a:prstGeom>
        </p:spPr>
        <p:txBody>
          <a:bodyPr/>
          <a:lstStyle>
            <a:lvl1pPr algn="r">
              <a:defRPr sz="1400" cap="all" baseline="0">
                <a:solidFill>
                  <a:schemeClr val="bg1"/>
                </a:solidFill>
              </a:defRPr>
            </a:lvl1pPr>
          </a:lstStyle>
          <a:p>
            <a:r>
              <a:rPr lang="fr-FR"/>
              <a:t>LEXISNEXIS - LEXIS POLY – NOTICE DE VERSION PRODUIT </a:t>
            </a:r>
          </a:p>
        </p:txBody>
      </p:sp>
      <p:sp>
        <p:nvSpPr>
          <p:cNvPr id="9" name="Espace réservé de la date 3">
            <a:extLst>
              <a:ext uri="{FF2B5EF4-FFF2-40B4-BE49-F238E27FC236}">
                <a16:creationId xmlns:a16="http://schemas.microsoft.com/office/drawing/2014/main" id="{BF22C53C-14AA-40A0-9A33-94FC365B2BDF}"/>
              </a:ext>
            </a:extLst>
          </p:cNvPr>
          <p:cNvSpPr>
            <a:spLocks noGrp="1"/>
          </p:cNvSpPr>
          <p:nvPr>
            <p:ph type="dt" sz="half" idx="10"/>
          </p:nvPr>
        </p:nvSpPr>
        <p:spPr>
          <a:xfrm>
            <a:off x="113714" y="6311900"/>
            <a:ext cx="2743200" cy="365125"/>
          </a:xfrm>
          <a:prstGeom prst="rect">
            <a:avLst/>
          </a:prstGeom>
        </p:spPr>
        <p:txBody>
          <a:bodyPr/>
          <a:lstStyle>
            <a:lvl1pPr algn="l">
              <a:defRPr sz="1400" cap="all" baseline="0">
                <a:solidFill>
                  <a:schemeClr val="bg1"/>
                </a:solidFill>
              </a:defRPr>
            </a:lvl1pPr>
          </a:lstStyle>
          <a:p>
            <a:r>
              <a:rPr lang="fr-FR"/>
              <a:t>SEPTEMBRE 2026</a:t>
            </a:r>
          </a:p>
        </p:txBody>
      </p:sp>
      <p:sp>
        <p:nvSpPr>
          <p:cNvPr id="10" name="Espace réservé du numéro de diapositive 5">
            <a:extLst>
              <a:ext uri="{FF2B5EF4-FFF2-40B4-BE49-F238E27FC236}">
                <a16:creationId xmlns:a16="http://schemas.microsoft.com/office/drawing/2014/main" id="{AB34183E-22DC-4182-B758-9E160B77AEBC}"/>
              </a:ext>
            </a:extLst>
          </p:cNvPr>
          <p:cNvSpPr>
            <a:spLocks noGrp="1"/>
          </p:cNvSpPr>
          <p:nvPr>
            <p:ph type="sldNum" sz="quarter" idx="12"/>
          </p:nvPr>
        </p:nvSpPr>
        <p:spPr>
          <a:xfrm>
            <a:off x="113714" y="5946775"/>
            <a:ext cx="2743200" cy="365125"/>
          </a:xfrm>
          <a:prstGeom prst="rect">
            <a:avLst/>
          </a:prstGeom>
        </p:spPr>
        <p:txBody>
          <a:bodyPr/>
          <a:lstStyle>
            <a:lvl1pPr algn="l">
              <a:defRPr sz="1400" cap="all" baseline="0">
                <a:solidFill>
                  <a:schemeClr val="bg1"/>
                </a:solidFill>
              </a:defRPr>
            </a:lvl1pPr>
          </a:lstStyle>
          <a:p>
            <a:fld id="{CE2CA558-F8B2-4A45-9D98-6D6DAC54E46D}" type="slidenum">
              <a:rPr lang="fr-FR" smtClean="0"/>
              <a:pPr/>
              <a:t>‹N°›</a:t>
            </a:fld>
            <a:endParaRPr lang="fr-FR"/>
          </a:p>
        </p:txBody>
      </p:sp>
      <p:sp>
        <p:nvSpPr>
          <p:cNvPr id="12" name="Titre 1">
            <a:extLst>
              <a:ext uri="{FF2B5EF4-FFF2-40B4-BE49-F238E27FC236}">
                <a16:creationId xmlns:a16="http://schemas.microsoft.com/office/drawing/2014/main" id="{0D7E5011-5FBA-4951-9292-51092D4C7349}"/>
              </a:ext>
            </a:extLst>
          </p:cNvPr>
          <p:cNvSpPr>
            <a:spLocks noGrp="1"/>
          </p:cNvSpPr>
          <p:nvPr>
            <p:ph type="ctrTitle"/>
          </p:nvPr>
        </p:nvSpPr>
        <p:spPr>
          <a:xfrm>
            <a:off x="4412342" y="1068621"/>
            <a:ext cx="6270171" cy="1596123"/>
          </a:xfrm>
          <a:prstGeom prst="rect">
            <a:avLst/>
          </a:prstGeom>
        </p:spPr>
        <p:txBody>
          <a:bodyPr anchor="b">
            <a:normAutofit/>
          </a:bodyPr>
          <a:lstStyle>
            <a:lvl1pPr algn="l">
              <a:defRPr sz="3200" b="1" cap="all" baseline="0">
                <a:solidFill>
                  <a:srgbClr val="323440"/>
                </a:solidFill>
                <a:latin typeface="+mn-lt"/>
              </a:defRPr>
            </a:lvl1pPr>
          </a:lstStyle>
          <a:p>
            <a:endParaRPr lang="fr-FR"/>
          </a:p>
        </p:txBody>
      </p:sp>
      <p:sp>
        <p:nvSpPr>
          <p:cNvPr id="13" name="Sous-titre 2">
            <a:extLst>
              <a:ext uri="{FF2B5EF4-FFF2-40B4-BE49-F238E27FC236}">
                <a16:creationId xmlns:a16="http://schemas.microsoft.com/office/drawing/2014/main" id="{BC6D6055-5E73-454A-9654-3552867F91BD}"/>
              </a:ext>
            </a:extLst>
          </p:cNvPr>
          <p:cNvSpPr>
            <a:spLocks noGrp="1"/>
          </p:cNvSpPr>
          <p:nvPr>
            <p:ph type="subTitle" idx="1"/>
          </p:nvPr>
        </p:nvSpPr>
        <p:spPr>
          <a:xfrm>
            <a:off x="4412342" y="2829698"/>
            <a:ext cx="6270171" cy="3453174"/>
          </a:xfrm>
          <a:prstGeom prst="rect">
            <a:avLst/>
          </a:prstGeom>
        </p:spPr>
        <p:txBody>
          <a:bodyPr>
            <a:normAutofit/>
          </a:bodyPr>
          <a:lstStyle>
            <a:lvl1pPr marL="342900" indent="-342900" algn="l">
              <a:buFont typeface="Arial" panose="020B0604020202020204" pitchFamily="34" charset="0"/>
              <a:buChar char="•"/>
              <a:defRPr sz="2000">
                <a:solidFill>
                  <a:schemeClr val="bg1">
                    <a:lumMod val="95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r-FR"/>
          </a:p>
        </p:txBody>
      </p:sp>
    </p:spTree>
    <p:extLst>
      <p:ext uri="{BB962C8B-B14F-4D97-AF65-F5344CB8AC3E}">
        <p14:creationId xmlns:p14="http://schemas.microsoft.com/office/powerpoint/2010/main" val="4293390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68693C-41FB-4270-8E86-852C64DDBDBB}"/>
              </a:ext>
            </a:extLst>
          </p:cNvPr>
          <p:cNvSpPr>
            <a:spLocks noGrp="1"/>
          </p:cNvSpPr>
          <p:nvPr>
            <p:ph sz="half" idx="1"/>
          </p:nvPr>
        </p:nvSpPr>
        <p:spPr>
          <a:xfrm>
            <a:off x="4325259" y="500062"/>
            <a:ext cx="3784600" cy="5276624"/>
          </a:xfrm>
          <a:prstGeom prst="rect">
            <a:avLst/>
          </a:prstGeom>
        </p:spPr>
        <p:txBody>
          <a:bodyPr>
            <a:normAutofit/>
          </a:bodyPr>
          <a:lstStyle>
            <a:lvl1pPr>
              <a:defRPr sz="1800">
                <a:solidFill>
                  <a:srgbClr val="323440"/>
                </a:solidFill>
                <a:latin typeface="+mj-lt"/>
              </a:defRPr>
            </a:lvl1pPr>
            <a:lvl2pPr>
              <a:defRPr sz="1600">
                <a:solidFill>
                  <a:srgbClr val="323440"/>
                </a:solidFill>
                <a:latin typeface="+mj-lt"/>
              </a:defRPr>
            </a:lvl2pPr>
            <a:lvl3pPr>
              <a:defRPr sz="1400">
                <a:solidFill>
                  <a:srgbClr val="323440"/>
                </a:solidFill>
                <a:latin typeface="+mj-lt"/>
              </a:defRPr>
            </a:lvl3pPr>
            <a:lvl4pPr>
              <a:defRPr sz="1200">
                <a:solidFill>
                  <a:srgbClr val="323440"/>
                </a:solidFill>
                <a:latin typeface="+mj-lt"/>
              </a:defRPr>
            </a:lvl4pPr>
            <a:lvl5pPr>
              <a:defRPr sz="12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FC14874-DFCA-4C48-ADB6-E496E262E248}"/>
              </a:ext>
            </a:extLst>
          </p:cNvPr>
          <p:cNvSpPr>
            <a:spLocks noGrp="1"/>
          </p:cNvSpPr>
          <p:nvPr>
            <p:ph sz="half" idx="2"/>
          </p:nvPr>
        </p:nvSpPr>
        <p:spPr>
          <a:xfrm>
            <a:off x="8255586" y="500062"/>
            <a:ext cx="3784600" cy="5276624"/>
          </a:xfrm>
          <a:prstGeom prst="rect">
            <a:avLst/>
          </a:prstGeom>
        </p:spPr>
        <p:txBody>
          <a:bodyPr>
            <a:normAutofit/>
          </a:bodyPr>
          <a:lstStyle>
            <a:lvl1pPr>
              <a:defRPr sz="1800">
                <a:solidFill>
                  <a:srgbClr val="323440"/>
                </a:solidFill>
                <a:latin typeface="+mj-lt"/>
              </a:defRPr>
            </a:lvl1pPr>
            <a:lvl2pPr>
              <a:defRPr sz="1600">
                <a:solidFill>
                  <a:srgbClr val="323440"/>
                </a:solidFill>
                <a:latin typeface="+mj-lt"/>
              </a:defRPr>
            </a:lvl2pPr>
            <a:lvl3pPr>
              <a:defRPr sz="1400">
                <a:solidFill>
                  <a:srgbClr val="323440"/>
                </a:solidFill>
                <a:latin typeface="+mj-lt"/>
              </a:defRPr>
            </a:lvl3pPr>
            <a:lvl4pPr>
              <a:defRPr sz="1200">
                <a:solidFill>
                  <a:srgbClr val="323440"/>
                </a:solidFill>
                <a:latin typeface="+mj-lt"/>
              </a:defRPr>
            </a:lvl4pPr>
            <a:lvl5pPr>
              <a:defRPr sz="12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Rectangle 11">
            <a:extLst>
              <a:ext uri="{FF2B5EF4-FFF2-40B4-BE49-F238E27FC236}">
                <a16:creationId xmlns:a16="http://schemas.microsoft.com/office/drawing/2014/main" id="{7FB84CF9-CAB6-4EBB-9E6A-1E3B1407F534}"/>
              </a:ext>
            </a:extLst>
          </p:cNvPr>
          <p:cNvSpPr/>
          <p:nvPr userDrawn="1"/>
        </p:nvSpPr>
        <p:spPr>
          <a:xfrm>
            <a:off x="0" y="0"/>
            <a:ext cx="4248150" cy="6858000"/>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pied de page 4">
            <a:extLst>
              <a:ext uri="{FF2B5EF4-FFF2-40B4-BE49-F238E27FC236}">
                <a16:creationId xmlns:a16="http://schemas.microsoft.com/office/drawing/2014/main" id="{79B97639-659D-4976-A964-EA6C36E8D9BF}"/>
              </a:ext>
            </a:extLst>
          </p:cNvPr>
          <p:cNvSpPr>
            <a:spLocks noGrp="1"/>
          </p:cNvSpPr>
          <p:nvPr>
            <p:ph type="ftr" sz="quarter" idx="11"/>
          </p:nvPr>
        </p:nvSpPr>
        <p:spPr>
          <a:xfrm>
            <a:off x="4399964" y="6311900"/>
            <a:ext cx="7678322" cy="365125"/>
          </a:xfrm>
          <a:prstGeom prst="rect">
            <a:avLst/>
          </a:prstGeom>
        </p:spPr>
        <p:txBody>
          <a:bodyPr/>
          <a:lstStyle>
            <a:lvl1pPr algn="r">
              <a:defRPr sz="1400">
                <a:solidFill>
                  <a:srgbClr val="DF2D42"/>
                </a:solidFill>
              </a:defRPr>
            </a:lvl1pPr>
          </a:lstStyle>
          <a:p>
            <a:r>
              <a:rPr lang="fr-FR"/>
              <a:t>LEXISNEXIS - LEXIS POLY – NOTICE DE VERSION PRODUIT </a:t>
            </a:r>
          </a:p>
        </p:txBody>
      </p:sp>
      <p:sp>
        <p:nvSpPr>
          <p:cNvPr id="18" name="Titre 1">
            <a:extLst>
              <a:ext uri="{FF2B5EF4-FFF2-40B4-BE49-F238E27FC236}">
                <a16:creationId xmlns:a16="http://schemas.microsoft.com/office/drawing/2014/main" id="{D18D15CA-2A14-47C4-B27A-B1CC451E6015}"/>
              </a:ext>
            </a:extLst>
          </p:cNvPr>
          <p:cNvSpPr>
            <a:spLocks noGrp="1"/>
          </p:cNvSpPr>
          <p:nvPr>
            <p:ph type="title"/>
          </p:nvPr>
        </p:nvSpPr>
        <p:spPr>
          <a:xfrm>
            <a:off x="151814" y="500062"/>
            <a:ext cx="3924886" cy="1325563"/>
          </a:xfrm>
          <a:prstGeom prst="rect">
            <a:avLst/>
          </a:prstGeom>
        </p:spPr>
        <p:txBody>
          <a:bodyPr>
            <a:normAutofit/>
          </a:bodyPr>
          <a:lstStyle>
            <a:lvl1pPr>
              <a:defRPr sz="3200" b="1" cap="all" baseline="0">
                <a:solidFill>
                  <a:schemeClr val="bg1"/>
                </a:solidFill>
                <a:latin typeface="+mn-lt"/>
              </a:defRPr>
            </a:lvl1pPr>
          </a:lstStyle>
          <a:p>
            <a:r>
              <a:rPr lang="fr-FR"/>
              <a:t>Modifiez le style du titre</a:t>
            </a:r>
          </a:p>
        </p:txBody>
      </p:sp>
      <p:sp>
        <p:nvSpPr>
          <p:cNvPr id="19" name="Espace réservé de la date 3">
            <a:extLst>
              <a:ext uri="{FF2B5EF4-FFF2-40B4-BE49-F238E27FC236}">
                <a16:creationId xmlns:a16="http://schemas.microsoft.com/office/drawing/2014/main" id="{4649BD52-67A3-4628-AFC9-131D73C251F0}"/>
              </a:ext>
            </a:extLst>
          </p:cNvPr>
          <p:cNvSpPr>
            <a:spLocks noGrp="1"/>
          </p:cNvSpPr>
          <p:nvPr>
            <p:ph type="dt" sz="half" idx="10"/>
          </p:nvPr>
        </p:nvSpPr>
        <p:spPr>
          <a:xfrm>
            <a:off x="151814" y="6311900"/>
            <a:ext cx="3924886" cy="365125"/>
          </a:xfrm>
          <a:prstGeom prst="rect">
            <a:avLst/>
          </a:prstGeom>
        </p:spPr>
        <p:txBody>
          <a:bodyPr/>
          <a:lstStyle>
            <a:lvl1pPr algn="l">
              <a:defRPr sz="1400">
                <a:solidFill>
                  <a:schemeClr val="bg1"/>
                </a:solidFill>
              </a:defRPr>
            </a:lvl1pPr>
          </a:lstStyle>
          <a:p>
            <a:r>
              <a:rPr lang="fr-FR"/>
              <a:t>SEPTEMBRE 2026</a:t>
            </a:r>
          </a:p>
        </p:txBody>
      </p:sp>
      <p:sp>
        <p:nvSpPr>
          <p:cNvPr id="20" name="Espace réservé du numéro de diapositive 5">
            <a:extLst>
              <a:ext uri="{FF2B5EF4-FFF2-40B4-BE49-F238E27FC236}">
                <a16:creationId xmlns:a16="http://schemas.microsoft.com/office/drawing/2014/main" id="{AAD10CFC-58B2-4DAF-9DF9-6813818CAEA2}"/>
              </a:ext>
            </a:extLst>
          </p:cNvPr>
          <p:cNvSpPr>
            <a:spLocks noGrp="1"/>
          </p:cNvSpPr>
          <p:nvPr>
            <p:ph type="sldNum" sz="quarter" idx="12"/>
          </p:nvPr>
        </p:nvSpPr>
        <p:spPr>
          <a:xfrm>
            <a:off x="151814" y="5946775"/>
            <a:ext cx="3924886" cy="365125"/>
          </a:xfrm>
          <a:prstGeom prst="rect">
            <a:avLst/>
          </a:prstGeom>
        </p:spPr>
        <p:txBody>
          <a:bodyPr/>
          <a:lstStyle>
            <a:lvl1pPr algn="l">
              <a:defRPr sz="1400">
                <a:solidFill>
                  <a:schemeClr val="bg1"/>
                </a:solidFill>
              </a:defRPr>
            </a:lvl1pPr>
          </a:lstStyle>
          <a:p>
            <a:fld id="{CE2CA558-F8B2-4A45-9D98-6D6DAC54E46D}" type="slidenum">
              <a:rPr lang="fr-FR" smtClean="0"/>
              <a:pPr/>
              <a:t>‹N°›</a:t>
            </a:fld>
            <a:endParaRPr lang="fr-FR"/>
          </a:p>
        </p:txBody>
      </p:sp>
      <p:sp>
        <p:nvSpPr>
          <p:cNvPr id="21" name="Espace réservé du contenu 2">
            <a:extLst>
              <a:ext uri="{FF2B5EF4-FFF2-40B4-BE49-F238E27FC236}">
                <a16:creationId xmlns:a16="http://schemas.microsoft.com/office/drawing/2014/main" id="{D5E48237-DCBA-4C19-8ADC-830AAF8D14ED}"/>
              </a:ext>
            </a:extLst>
          </p:cNvPr>
          <p:cNvSpPr>
            <a:spLocks noGrp="1"/>
          </p:cNvSpPr>
          <p:nvPr>
            <p:ph idx="13"/>
          </p:nvPr>
        </p:nvSpPr>
        <p:spPr>
          <a:xfrm>
            <a:off x="151814" y="3306033"/>
            <a:ext cx="3924886" cy="2459766"/>
          </a:xfrm>
          <a:prstGeom prst="rect">
            <a:avLst/>
          </a:prstGeom>
        </p:spPr>
        <p:txBody>
          <a:bodyPr>
            <a:normAutofit/>
          </a:bodyPr>
          <a:lstStyle>
            <a:lvl1pPr>
              <a:defRPr sz="1800">
                <a:solidFill>
                  <a:schemeClr val="bg1"/>
                </a:solidFill>
                <a:latin typeface="+mj-lt"/>
              </a:defRPr>
            </a:lvl1pPr>
            <a:lvl2pPr>
              <a:defRPr sz="1600">
                <a:solidFill>
                  <a:schemeClr val="bg1"/>
                </a:solidFill>
                <a:latin typeface="+mj-lt"/>
              </a:defRPr>
            </a:lvl2pPr>
            <a:lvl3pPr>
              <a:defRPr sz="1400">
                <a:solidFill>
                  <a:schemeClr val="bg1"/>
                </a:solidFill>
                <a:latin typeface="+mj-lt"/>
              </a:defRPr>
            </a:lvl3pPr>
            <a:lvl4pPr>
              <a:defRPr sz="1200">
                <a:solidFill>
                  <a:schemeClr val="bg1"/>
                </a:solidFill>
                <a:latin typeface="+mj-lt"/>
              </a:defRPr>
            </a:lvl4pPr>
            <a:lvl5pPr>
              <a:defRPr sz="1200">
                <a:solidFill>
                  <a:schemeClr val="bg1"/>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contenu 2">
            <a:extLst>
              <a:ext uri="{FF2B5EF4-FFF2-40B4-BE49-F238E27FC236}">
                <a16:creationId xmlns:a16="http://schemas.microsoft.com/office/drawing/2014/main" id="{842276F3-7C7F-43D2-87E5-95BA79EE26F8}"/>
              </a:ext>
            </a:extLst>
          </p:cNvPr>
          <p:cNvSpPr>
            <a:spLocks noGrp="1"/>
          </p:cNvSpPr>
          <p:nvPr>
            <p:ph idx="14" hasCustomPrompt="1"/>
          </p:nvPr>
        </p:nvSpPr>
        <p:spPr>
          <a:xfrm>
            <a:off x="151814" y="1915297"/>
            <a:ext cx="3924886" cy="1025611"/>
          </a:xfrm>
          <a:prstGeom prst="rect">
            <a:avLst/>
          </a:prstGeom>
        </p:spPr>
        <p:txBody>
          <a:bodyPr>
            <a:normAutofit/>
          </a:bodyPr>
          <a:lstStyle>
            <a:lvl1pPr marL="0" indent="0">
              <a:buNone/>
              <a:defRPr sz="1400" b="0" cap="all" baseline="0">
                <a:solidFill>
                  <a:schemeClr val="bg1"/>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LEXIS POLYOFFICE &amp; LEXIS POLYACTE</a:t>
            </a:r>
          </a:p>
          <a:p>
            <a:pPr lvl="0"/>
            <a:r>
              <a:rPr lang="fr-FR"/>
              <a:t>NOM DU MODULE</a:t>
            </a:r>
          </a:p>
          <a:p>
            <a:pPr lvl="0"/>
            <a:r>
              <a:rPr lang="fr-FR"/>
              <a:t>1/1</a:t>
            </a:r>
          </a:p>
        </p:txBody>
      </p:sp>
    </p:spTree>
    <p:extLst>
      <p:ext uri="{BB962C8B-B14F-4D97-AF65-F5344CB8AC3E}">
        <p14:creationId xmlns:p14="http://schemas.microsoft.com/office/powerpoint/2010/main" val="2449451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D68693C-41FB-4270-8E86-852C64DDBDBB}"/>
              </a:ext>
            </a:extLst>
          </p:cNvPr>
          <p:cNvSpPr>
            <a:spLocks noGrp="1"/>
          </p:cNvSpPr>
          <p:nvPr>
            <p:ph sz="half" idx="1"/>
          </p:nvPr>
        </p:nvSpPr>
        <p:spPr>
          <a:xfrm>
            <a:off x="4325259" y="500062"/>
            <a:ext cx="3784600" cy="5276624"/>
          </a:xfrm>
          <a:prstGeom prst="rect">
            <a:avLst/>
          </a:prstGeom>
        </p:spPr>
        <p:txBody>
          <a:bodyPr>
            <a:normAutofit/>
          </a:bodyPr>
          <a:lstStyle>
            <a:lvl1pPr>
              <a:defRPr sz="1800">
                <a:solidFill>
                  <a:srgbClr val="323440"/>
                </a:solidFill>
                <a:latin typeface="+mj-lt"/>
              </a:defRPr>
            </a:lvl1pPr>
            <a:lvl2pPr>
              <a:defRPr sz="1600">
                <a:solidFill>
                  <a:srgbClr val="323440"/>
                </a:solidFill>
                <a:latin typeface="+mj-lt"/>
              </a:defRPr>
            </a:lvl2pPr>
            <a:lvl3pPr>
              <a:defRPr sz="1400">
                <a:solidFill>
                  <a:srgbClr val="323440"/>
                </a:solidFill>
                <a:latin typeface="+mj-lt"/>
              </a:defRPr>
            </a:lvl3pPr>
            <a:lvl4pPr>
              <a:defRPr sz="1200">
                <a:solidFill>
                  <a:srgbClr val="323440"/>
                </a:solidFill>
                <a:latin typeface="+mj-lt"/>
              </a:defRPr>
            </a:lvl4pPr>
            <a:lvl5pPr>
              <a:defRPr sz="12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FC14874-DFCA-4C48-ADB6-E496E262E248}"/>
              </a:ext>
            </a:extLst>
          </p:cNvPr>
          <p:cNvSpPr>
            <a:spLocks noGrp="1"/>
          </p:cNvSpPr>
          <p:nvPr>
            <p:ph sz="half" idx="2"/>
          </p:nvPr>
        </p:nvSpPr>
        <p:spPr>
          <a:xfrm>
            <a:off x="8255586" y="500062"/>
            <a:ext cx="3784600" cy="5276624"/>
          </a:xfrm>
          <a:prstGeom prst="rect">
            <a:avLst/>
          </a:prstGeom>
        </p:spPr>
        <p:txBody>
          <a:bodyPr>
            <a:normAutofit/>
          </a:bodyPr>
          <a:lstStyle>
            <a:lvl1pPr>
              <a:defRPr sz="1800">
                <a:solidFill>
                  <a:srgbClr val="323440"/>
                </a:solidFill>
                <a:latin typeface="+mj-lt"/>
              </a:defRPr>
            </a:lvl1pPr>
            <a:lvl2pPr>
              <a:defRPr sz="1600">
                <a:solidFill>
                  <a:srgbClr val="323440"/>
                </a:solidFill>
                <a:latin typeface="+mj-lt"/>
              </a:defRPr>
            </a:lvl2pPr>
            <a:lvl3pPr>
              <a:defRPr sz="1400">
                <a:solidFill>
                  <a:srgbClr val="323440"/>
                </a:solidFill>
                <a:latin typeface="+mj-lt"/>
              </a:defRPr>
            </a:lvl3pPr>
            <a:lvl4pPr>
              <a:defRPr sz="1200">
                <a:solidFill>
                  <a:srgbClr val="323440"/>
                </a:solidFill>
                <a:latin typeface="+mj-lt"/>
              </a:defRPr>
            </a:lvl4pPr>
            <a:lvl5pPr>
              <a:defRPr sz="12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Rectangle 11">
            <a:extLst>
              <a:ext uri="{FF2B5EF4-FFF2-40B4-BE49-F238E27FC236}">
                <a16:creationId xmlns:a16="http://schemas.microsoft.com/office/drawing/2014/main" id="{7FB84CF9-CAB6-4EBB-9E6A-1E3B1407F534}"/>
              </a:ext>
            </a:extLst>
          </p:cNvPr>
          <p:cNvSpPr/>
          <p:nvPr userDrawn="1"/>
        </p:nvSpPr>
        <p:spPr>
          <a:xfrm>
            <a:off x="0" y="0"/>
            <a:ext cx="4248150" cy="6858000"/>
          </a:xfrm>
          <a:prstGeom prst="rect">
            <a:avLst/>
          </a:prstGeom>
          <a:gradFill flip="none" rotWithShape="1">
            <a:gsLst>
              <a:gs pos="0">
                <a:srgbClr val="DF2D42"/>
              </a:gs>
              <a:gs pos="100000">
                <a:srgbClr val="FA6A7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pied de page 4">
            <a:extLst>
              <a:ext uri="{FF2B5EF4-FFF2-40B4-BE49-F238E27FC236}">
                <a16:creationId xmlns:a16="http://schemas.microsoft.com/office/drawing/2014/main" id="{79B97639-659D-4976-A964-EA6C36E8D9BF}"/>
              </a:ext>
            </a:extLst>
          </p:cNvPr>
          <p:cNvSpPr>
            <a:spLocks noGrp="1"/>
          </p:cNvSpPr>
          <p:nvPr>
            <p:ph type="ftr" sz="quarter" idx="11"/>
          </p:nvPr>
        </p:nvSpPr>
        <p:spPr>
          <a:xfrm>
            <a:off x="4399964" y="6311900"/>
            <a:ext cx="7678322" cy="365125"/>
          </a:xfrm>
          <a:prstGeom prst="rect">
            <a:avLst/>
          </a:prstGeom>
        </p:spPr>
        <p:txBody>
          <a:bodyPr/>
          <a:lstStyle>
            <a:lvl1pPr algn="r">
              <a:defRPr sz="1400">
                <a:solidFill>
                  <a:srgbClr val="DF2D42"/>
                </a:solidFill>
              </a:defRPr>
            </a:lvl1pPr>
          </a:lstStyle>
          <a:p>
            <a:r>
              <a:rPr lang="fr-FR"/>
              <a:t>LEXISNEXIS - LEXIS POLY – NOTICE DE VERSION PRODUIT </a:t>
            </a:r>
          </a:p>
        </p:txBody>
      </p:sp>
      <p:sp>
        <p:nvSpPr>
          <p:cNvPr id="18" name="Titre 1">
            <a:extLst>
              <a:ext uri="{FF2B5EF4-FFF2-40B4-BE49-F238E27FC236}">
                <a16:creationId xmlns:a16="http://schemas.microsoft.com/office/drawing/2014/main" id="{D18D15CA-2A14-47C4-B27A-B1CC451E6015}"/>
              </a:ext>
            </a:extLst>
          </p:cNvPr>
          <p:cNvSpPr>
            <a:spLocks noGrp="1"/>
          </p:cNvSpPr>
          <p:nvPr>
            <p:ph type="title"/>
          </p:nvPr>
        </p:nvSpPr>
        <p:spPr>
          <a:xfrm>
            <a:off x="151814" y="500062"/>
            <a:ext cx="3924886" cy="1325563"/>
          </a:xfrm>
          <a:prstGeom prst="rect">
            <a:avLst/>
          </a:prstGeom>
        </p:spPr>
        <p:txBody>
          <a:bodyPr>
            <a:normAutofit/>
          </a:bodyPr>
          <a:lstStyle>
            <a:lvl1pPr>
              <a:defRPr sz="3200" b="1" cap="all" baseline="0">
                <a:solidFill>
                  <a:schemeClr val="bg1"/>
                </a:solidFill>
                <a:latin typeface="+mn-lt"/>
              </a:defRPr>
            </a:lvl1pPr>
          </a:lstStyle>
          <a:p>
            <a:r>
              <a:rPr lang="fr-FR"/>
              <a:t>Modifiez le style du titre</a:t>
            </a:r>
          </a:p>
        </p:txBody>
      </p:sp>
      <p:sp>
        <p:nvSpPr>
          <p:cNvPr id="19" name="Espace réservé de la date 3">
            <a:extLst>
              <a:ext uri="{FF2B5EF4-FFF2-40B4-BE49-F238E27FC236}">
                <a16:creationId xmlns:a16="http://schemas.microsoft.com/office/drawing/2014/main" id="{4649BD52-67A3-4628-AFC9-131D73C251F0}"/>
              </a:ext>
            </a:extLst>
          </p:cNvPr>
          <p:cNvSpPr>
            <a:spLocks noGrp="1"/>
          </p:cNvSpPr>
          <p:nvPr>
            <p:ph type="dt" sz="half" idx="10"/>
          </p:nvPr>
        </p:nvSpPr>
        <p:spPr>
          <a:xfrm>
            <a:off x="151814" y="6311900"/>
            <a:ext cx="3924886" cy="365125"/>
          </a:xfrm>
          <a:prstGeom prst="rect">
            <a:avLst/>
          </a:prstGeom>
        </p:spPr>
        <p:txBody>
          <a:bodyPr/>
          <a:lstStyle>
            <a:lvl1pPr algn="l">
              <a:defRPr sz="1400">
                <a:solidFill>
                  <a:schemeClr val="bg1"/>
                </a:solidFill>
              </a:defRPr>
            </a:lvl1pPr>
          </a:lstStyle>
          <a:p>
            <a:r>
              <a:rPr lang="fr-FR"/>
              <a:t>SEPTEMBRE 2026</a:t>
            </a:r>
          </a:p>
        </p:txBody>
      </p:sp>
      <p:sp>
        <p:nvSpPr>
          <p:cNvPr id="20" name="Espace réservé du numéro de diapositive 5">
            <a:extLst>
              <a:ext uri="{FF2B5EF4-FFF2-40B4-BE49-F238E27FC236}">
                <a16:creationId xmlns:a16="http://schemas.microsoft.com/office/drawing/2014/main" id="{AAD10CFC-58B2-4DAF-9DF9-6813818CAEA2}"/>
              </a:ext>
            </a:extLst>
          </p:cNvPr>
          <p:cNvSpPr>
            <a:spLocks noGrp="1"/>
          </p:cNvSpPr>
          <p:nvPr>
            <p:ph type="sldNum" sz="quarter" idx="12"/>
          </p:nvPr>
        </p:nvSpPr>
        <p:spPr>
          <a:xfrm>
            <a:off x="151814" y="5946775"/>
            <a:ext cx="3924886" cy="365125"/>
          </a:xfrm>
          <a:prstGeom prst="rect">
            <a:avLst/>
          </a:prstGeom>
        </p:spPr>
        <p:txBody>
          <a:bodyPr/>
          <a:lstStyle>
            <a:lvl1pPr algn="l">
              <a:defRPr sz="1400">
                <a:solidFill>
                  <a:schemeClr val="bg1"/>
                </a:solidFill>
              </a:defRPr>
            </a:lvl1pPr>
          </a:lstStyle>
          <a:p>
            <a:fld id="{CE2CA558-F8B2-4A45-9D98-6D6DAC54E46D}" type="slidenum">
              <a:rPr lang="fr-FR" smtClean="0"/>
              <a:pPr/>
              <a:t>‹N°›</a:t>
            </a:fld>
            <a:endParaRPr lang="fr-FR"/>
          </a:p>
        </p:txBody>
      </p:sp>
      <p:sp>
        <p:nvSpPr>
          <p:cNvPr id="22" name="Espace réservé du contenu 2">
            <a:extLst>
              <a:ext uri="{FF2B5EF4-FFF2-40B4-BE49-F238E27FC236}">
                <a16:creationId xmlns:a16="http://schemas.microsoft.com/office/drawing/2014/main" id="{842276F3-7C7F-43D2-87E5-95BA79EE26F8}"/>
              </a:ext>
            </a:extLst>
          </p:cNvPr>
          <p:cNvSpPr>
            <a:spLocks noGrp="1"/>
          </p:cNvSpPr>
          <p:nvPr>
            <p:ph idx="14" hasCustomPrompt="1"/>
          </p:nvPr>
        </p:nvSpPr>
        <p:spPr>
          <a:xfrm>
            <a:off x="151814" y="1915297"/>
            <a:ext cx="3924886" cy="1025611"/>
          </a:xfrm>
          <a:prstGeom prst="rect">
            <a:avLst/>
          </a:prstGeom>
        </p:spPr>
        <p:txBody>
          <a:bodyPr>
            <a:normAutofit/>
          </a:bodyPr>
          <a:lstStyle>
            <a:lvl1pPr marL="0" indent="0">
              <a:buNone/>
              <a:defRPr sz="1400" b="0" cap="all" baseline="0">
                <a:solidFill>
                  <a:schemeClr val="bg1"/>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LEXIS POLYOFFICE &amp; LEXIS POLYACTE</a:t>
            </a:r>
          </a:p>
          <a:p>
            <a:pPr lvl="0"/>
            <a:r>
              <a:rPr lang="fr-FR"/>
              <a:t>NOM DU MODULE</a:t>
            </a:r>
          </a:p>
          <a:p>
            <a:pPr lvl="0"/>
            <a:r>
              <a:rPr lang="fr-FR"/>
              <a:t>1/1</a:t>
            </a:r>
          </a:p>
        </p:txBody>
      </p:sp>
    </p:spTree>
    <p:extLst>
      <p:ext uri="{BB962C8B-B14F-4D97-AF65-F5344CB8AC3E}">
        <p14:creationId xmlns:p14="http://schemas.microsoft.com/office/powerpoint/2010/main" val="415947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FFAF28-3B29-48B2-8C6C-5D4526EFAB75}"/>
              </a:ext>
            </a:extLst>
          </p:cNvPr>
          <p:cNvSpPr>
            <a:spLocks noGrp="1"/>
          </p:cNvSpPr>
          <p:nvPr>
            <p:ph type="title"/>
          </p:nvPr>
        </p:nvSpPr>
        <p:spPr>
          <a:xfrm>
            <a:off x="838200" y="353809"/>
            <a:ext cx="10515600" cy="955675"/>
          </a:xfrm>
          <a:prstGeom prst="rect">
            <a:avLst/>
          </a:prstGeom>
        </p:spPr>
        <p:txBody>
          <a:bodyPr anchor="b">
            <a:normAutofit/>
          </a:bodyPr>
          <a:lstStyle>
            <a:lvl1pPr>
              <a:defRPr sz="3600" b="1" cap="all" baseline="0">
                <a:solidFill>
                  <a:srgbClr val="323440"/>
                </a:solidFill>
                <a:latin typeface="+mn-lt"/>
              </a:defRPr>
            </a:lvl1pPr>
          </a:lstStyle>
          <a:p>
            <a:r>
              <a:rPr lang="fr-FR"/>
              <a:t>Modifiez le style du titre</a:t>
            </a:r>
          </a:p>
        </p:txBody>
      </p:sp>
      <p:sp>
        <p:nvSpPr>
          <p:cNvPr id="10" name="Espace réservé du texte 2">
            <a:extLst>
              <a:ext uri="{FF2B5EF4-FFF2-40B4-BE49-F238E27FC236}">
                <a16:creationId xmlns:a16="http://schemas.microsoft.com/office/drawing/2014/main" id="{54EBC9BD-A59E-42AB-83FD-FEBDDC115EC9}"/>
              </a:ext>
            </a:extLst>
          </p:cNvPr>
          <p:cNvSpPr>
            <a:spLocks noGrp="1"/>
          </p:cNvSpPr>
          <p:nvPr>
            <p:ph type="body" idx="1"/>
          </p:nvPr>
        </p:nvSpPr>
        <p:spPr>
          <a:xfrm>
            <a:off x="838200" y="1376360"/>
            <a:ext cx="10515600" cy="594006"/>
          </a:xfrm>
          <a:prstGeom prst="rect">
            <a:avLst/>
          </a:prstGeom>
        </p:spPr>
        <p:txBody>
          <a:bodyPr anchor="t">
            <a:normAutofit/>
          </a:bodyPr>
          <a:lstStyle>
            <a:lvl1pPr marL="0" indent="0">
              <a:buNone/>
              <a:defRPr sz="1800" b="0" cap="all" baseline="0">
                <a:solidFill>
                  <a:srgbClr val="DF2D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1" name="Espace réservé du pied de page 4">
            <a:extLst>
              <a:ext uri="{FF2B5EF4-FFF2-40B4-BE49-F238E27FC236}">
                <a16:creationId xmlns:a16="http://schemas.microsoft.com/office/drawing/2014/main" id="{54D41B51-C159-4E00-9721-6D50B680C944}"/>
              </a:ext>
            </a:extLst>
          </p:cNvPr>
          <p:cNvSpPr>
            <a:spLocks noGrp="1"/>
          </p:cNvSpPr>
          <p:nvPr>
            <p:ph type="ftr" sz="quarter" idx="11"/>
          </p:nvPr>
        </p:nvSpPr>
        <p:spPr>
          <a:xfrm>
            <a:off x="4397829" y="6311900"/>
            <a:ext cx="7680457" cy="365125"/>
          </a:xfrm>
          <a:prstGeom prst="rect">
            <a:avLst/>
          </a:prstGeom>
        </p:spPr>
        <p:txBody>
          <a:bodyPr/>
          <a:lstStyle>
            <a:lvl1pPr algn="r">
              <a:defRPr sz="1200" cap="all" baseline="0">
                <a:solidFill>
                  <a:srgbClr val="DF2D42"/>
                </a:solidFill>
              </a:defRPr>
            </a:lvl1pPr>
          </a:lstStyle>
          <a:p>
            <a:r>
              <a:rPr lang="fr-FR"/>
              <a:t>LEXISNEXIS - LEXIS POLY – NOTICE DE VERSION PRODUIT </a:t>
            </a:r>
          </a:p>
        </p:txBody>
      </p:sp>
      <p:sp>
        <p:nvSpPr>
          <p:cNvPr id="12" name="Espace réservé de la date 3">
            <a:extLst>
              <a:ext uri="{FF2B5EF4-FFF2-40B4-BE49-F238E27FC236}">
                <a16:creationId xmlns:a16="http://schemas.microsoft.com/office/drawing/2014/main" id="{1EB37E73-5AB5-45A0-B4EB-F6B08C880AA0}"/>
              </a:ext>
            </a:extLst>
          </p:cNvPr>
          <p:cNvSpPr>
            <a:spLocks noGrp="1"/>
          </p:cNvSpPr>
          <p:nvPr>
            <p:ph type="dt" sz="half" idx="10"/>
          </p:nvPr>
        </p:nvSpPr>
        <p:spPr>
          <a:xfrm>
            <a:off x="142742" y="6311900"/>
            <a:ext cx="2743200" cy="365125"/>
          </a:xfrm>
          <a:prstGeom prst="rect">
            <a:avLst/>
          </a:prstGeom>
        </p:spPr>
        <p:txBody>
          <a:bodyPr/>
          <a:lstStyle>
            <a:lvl1pPr algn="l">
              <a:defRPr sz="1200" cap="all" baseline="0">
                <a:solidFill>
                  <a:srgbClr val="DF2D42"/>
                </a:solidFill>
              </a:defRPr>
            </a:lvl1pPr>
          </a:lstStyle>
          <a:p>
            <a:r>
              <a:rPr lang="fr-FR"/>
              <a:t>SEPTEMBRE 2026</a:t>
            </a:r>
          </a:p>
        </p:txBody>
      </p:sp>
      <p:sp>
        <p:nvSpPr>
          <p:cNvPr id="13" name="Espace réservé du numéro de diapositive 5">
            <a:extLst>
              <a:ext uri="{FF2B5EF4-FFF2-40B4-BE49-F238E27FC236}">
                <a16:creationId xmlns:a16="http://schemas.microsoft.com/office/drawing/2014/main" id="{A0697B8A-7CE6-48B3-9A7D-DA0A90CA992C}"/>
              </a:ext>
            </a:extLst>
          </p:cNvPr>
          <p:cNvSpPr>
            <a:spLocks noGrp="1"/>
          </p:cNvSpPr>
          <p:nvPr>
            <p:ph type="sldNum" sz="quarter" idx="12"/>
          </p:nvPr>
        </p:nvSpPr>
        <p:spPr>
          <a:xfrm>
            <a:off x="142742" y="5946775"/>
            <a:ext cx="2743200" cy="365125"/>
          </a:xfrm>
          <a:prstGeom prst="rect">
            <a:avLst/>
          </a:prstGeom>
        </p:spPr>
        <p:txBody>
          <a:bodyPr/>
          <a:lstStyle>
            <a:lvl1pPr algn="l">
              <a:defRPr sz="1200" cap="all" baseline="0">
                <a:solidFill>
                  <a:srgbClr val="DF2D42"/>
                </a:solidFill>
              </a:defRPr>
            </a:lvl1pPr>
          </a:lstStyle>
          <a:p>
            <a:fld id="{CE2CA558-F8B2-4A45-9D98-6D6DAC54E46D}" type="slidenum">
              <a:rPr lang="fr-FR" smtClean="0"/>
              <a:pPr/>
              <a:t>‹N°›</a:t>
            </a:fld>
            <a:endParaRPr lang="fr-FR"/>
          </a:p>
        </p:txBody>
      </p:sp>
      <p:sp>
        <p:nvSpPr>
          <p:cNvPr id="7" name="Espace réservé du contenu 2">
            <a:extLst>
              <a:ext uri="{FF2B5EF4-FFF2-40B4-BE49-F238E27FC236}">
                <a16:creationId xmlns:a16="http://schemas.microsoft.com/office/drawing/2014/main" id="{F64382B2-FB3F-4B3C-A64B-BC86D43716C1}"/>
              </a:ext>
            </a:extLst>
          </p:cNvPr>
          <p:cNvSpPr>
            <a:spLocks noGrp="1"/>
          </p:cNvSpPr>
          <p:nvPr>
            <p:ph idx="13"/>
          </p:nvPr>
        </p:nvSpPr>
        <p:spPr>
          <a:xfrm>
            <a:off x="838200" y="2051220"/>
            <a:ext cx="10496550" cy="3821412"/>
          </a:xfrm>
          <a:prstGeom prst="rect">
            <a:avLst/>
          </a:prstGeom>
        </p:spPr>
        <p:txBody>
          <a:bodyPr>
            <a:normAutofit/>
          </a:bodyPr>
          <a:lstStyle>
            <a:lvl1pPr>
              <a:defRPr sz="2000">
                <a:solidFill>
                  <a:srgbClr val="323440"/>
                </a:solidFill>
                <a:latin typeface="+mj-lt"/>
              </a:defRPr>
            </a:lvl1pPr>
            <a:lvl2pPr>
              <a:defRPr sz="1800">
                <a:solidFill>
                  <a:srgbClr val="323440"/>
                </a:solidFill>
                <a:latin typeface="+mj-lt"/>
              </a:defRPr>
            </a:lvl2pPr>
            <a:lvl3pPr>
              <a:defRPr sz="1600">
                <a:solidFill>
                  <a:srgbClr val="323440"/>
                </a:solidFill>
                <a:latin typeface="+mj-lt"/>
              </a:defRPr>
            </a:lvl3pPr>
            <a:lvl4pPr>
              <a:defRPr sz="1400">
                <a:solidFill>
                  <a:srgbClr val="323440"/>
                </a:solidFill>
                <a:latin typeface="+mj-lt"/>
              </a:defRPr>
            </a:lvl4pPr>
            <a:lvl5pPr>
              <a:defRPr sz="1400">
                <a:solidFill>
                  <a:srgbClr val="323440"/>
                </a:solidFill>
                <a:latin typeface="+mj-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1526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14" name="Titre 1">
            <a:extLst>
              <a:ext uri="{FF2B5EF4-FFF2-40B4-BE49-F238E27FC236}">
                <a16:creationId xmlns:a16="http://schemas.microsoft.com/office/drawing/2014/main" id="{BD43C55A-504F-4568-9BF0-2AD58A64700D}"/>
              </a:ext>
            </a:extLst>
          </p:cNvPr>
          <p:cNvSpPr>
            <a:spLocks noGrp="1"/>
          </p:cNvSpPr>
          <p:nvPr>
            <p:ph type="title"/>
          </p:nvPr>
        </p:nvSpPr>
        <p:spPr>
          <a:xfrm>
            <a:off x="838200" y="353809"/>
            <a:ext cx="10515600" cy="955675"/>
          </a:xfrm>
          <a:prstGeom prst="rect">
            <a:avLst/>
          </a:prstGeom>
        </p:spPr>
        <p:txBody>
          <a:bodyPr anchor="b">
            <a:normAutofit/>
          </a:bodyPr>
          <a:lstStyle>
            <a:lvl1pPr>
              <a:defRPr sz="3600" b="1" cap="all" baseline="0">
                <a:solidFill>
                  <a:srgbClr val="323440"/>
                </a:solidFill>
                <a:latin typeface="+mn-lt"/>
              </a:defRPr>
            </a:lvl1pPr>
          </a:lstStyle>
          <a:p>
            <a:r>
              <a:rPr lang="fr-FR"/>
              <a:t>Modifiez le style du titre</a:t>
            </a:r>
          </a:p>
        </p:txBody>
      </p:sp>
      <p:sp>
        <p:nvSpPr>
          <p:cNvPr id="15" name="Espace réservé du texte 2">
            <a:extLst>
              <a:ext uri="{FF2B5EF4-FFF2-40B4-BE49-F238E27FC236}">
                <a16:creationId xmlns:a16="http://schemas.microsoft.com/office/drawing/2014/main" id="{F863A57C-1D59-4B98-9AAD-FF7F8B362AAD}"/>
              </a:ext>
            </a:extLst>
          </p:cNvPr>
          <p:cNvSpPr>
            <a:spLocks noGrp="1"/>
          </p:cNvSpPr>
          <p:nvPr>
            <p:ph type="body" idx="1"/>
          </p:nvPr>
        </p:nvSpPr>
        <p:spPr>
          <a:xfrm>
            <a:off x="838200" y="1376360"/>
            <a:ext cx="10515600" cy="594006"/>
          </a:xfrm>
          <a:prstGeom prst="rect">
            <a:avLst/>
          </a:prstGeom>
        </p:spPr>
        <p:txBody>
          <a:bodyPr anchor="t">
            <a:normAutofit/>
          </a:bodyPr>
          <a:lstStyle>
            <a:lvl1pPr marL="0" indent="0">
              <a:buNone/>
              <a:defRPr sz="2000" b="0" cap="all" baseline="0">
                <a:solidFill>
                  <a:srgbClr val="DF2D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Espace réservé du pied de page 4">
            <a:extLst>
              <a:ext uri="{FF2B5EF4-FFF2-40B4-BE49-F238E27FC236}">
                <a16:creationId xmlns:a16="http://schemas.microsoft.com/office/drawing/2014/main" id="{F3505DE1-8BC5-4F03-8BA0-BC971778D230}"/>
              </a:ext>
            </a:extLst>
          </p:cNvPr>
          <p:cNvSpPr>
            <a:spLocks noGrp="1"/>
          </p:cNvSpPr>
          <p:nvPr>
            <p:ph type="ftr" sz="quarter" idx="11"/>
          </p:nvPr>
        </p:nvSpPr>
        <p:spPr>
          <a:xfrm>
            <a:off x="4397829" y="6311900"/>
            <a:ext cx="7680457" cy="365125"/>
          </a:xfrm>
          <a:prstGeom prst="rect">
            <a:avLst/>
          </a:prstGeom>
        </p:spPr>
        <p:txBody>
          <a:bodyPr/>
          <a:lstStyle>
            <a:lvl1pPr algn="r">
              <a:defRPr sz="1200" cap="all" baseline="0">
                <a:solidFill>
                  <a:srgbClr val="DF2D42"/>
                </a:solidFill>
              </a:defRPr>
            </a:lvl1pPr>
          </a:lstStyle>
          <a:p>
            <a:r>
              <a:rPr lang="fr-FR"/>
              <a:t>LEXISNEXIS - LEXIS POLY – NOTICE DE VERSION PRODUIT </a:t>
            </a:r>
          </a:p>
        </p:txBody>
      </p:sp>
      <p:sp>
        <p:nvSpPr>
          <p:cNvPr id="17" name="Espace réservé de la date 3">
            <a:extLst>
              <a:ext uri="{FF2B5EF4-FFF2-40B4-BE49-F238E27FC236}">
                <a16:creationId xmlns:a16="http://schemas.microsoft.com/office/drawing/2014/main" id="{4A93E08A-7856-4CBE-AA42-5A4A5B05D959}"/>
              </a:ext>
            </a:extLst>
          </p:cNvPr>
          <p:cNvSpPr>
            <a:spLocks noGrp="1"/>
          </p:cNvSpPr>
          <p:nvPr>
            <p:ph type="dt" sz="half" idx="10"/>
          </p:nvPr>
        </p:nvSpPr>
        <p:spPr>
          <a:xfrm>
            <a:off x="142742" y="6311900"/>
            <a:ext cx="2743200" cy="365125"/>
          </a:xfrm>
          <a:prstGeom prst="rect">
            <a:avLst/>
          </a:prstGeom>
        </p:spPr>
        <p:txBody>
          <a:bodyPr/>
          <a:lstStyle>
            <a:lvl1pPr algn="l">
              <a:defRPr sz="1200" cap="all" baseline="0">
                <a:solidFill>
                  <a:srgbClr val="DF2D42"/>
                </a:solidFill>
              </a:defRPr>
            </a:lvl1pPr>
          </a:lstStyle>
          <a:p>
            <a:r>
              <a:rPr lang="fr-FR"/>
              <a:t>SEPTEMBRE 2026</a:t>
            </a:r>
          </a:p>
        </p:txBody>
      </p:sp>
      <p:sp>
        <p:nvSpPr>
          <p:cNvPr id="18" name="Espace réservé du numéro de diapositive 5">
            <a:extLst>
              <a:ext uri="{FF2B5EF4-FFF2-40B4-BE49-F238E27FC236}">
                <a16:creationId xmlns:a16="http://schemas.microsoft.com/office/drawing/2014/main" id="{5F0EE5F9-0738-4870-A38D-1CDBDE21B18A}"/>
              </a:ext>
            </a:extLst>
          </p:cNvPr>
          <p:cNvSpPr>
            <a:spLocks noGrp="1"/>
          </p:cNvSpPr>
          <p:nvPr>
            <p:ph type="sldNum" sz="quarter" idx="12"/>
          </p:nvPr>
        </p:nvSpPr>
        <p:spPr>
          <a:xfrm>
            <a:off x="142742" y="5946775"/>
            <a:ext cx="2743200" cy="365125"/>
          </a:xfrm>
          <a:prstGeom prst="rect">
            <a:avLst/>
          </a:prstGeom>
        </p:spPr>
        <p:txBody>
          <a:bodyPr/>
          <a:lstStyle>
            <a:lvl1pPr algn="l">
              <a:defRPr sz="1200" cap="all" baseline="0">
                <a:solidFill>
                  <a:srgbClr val="DF2D42"/>
                </a:solidFill>
              </a:defRPr>
            </a:lvl1pPr>
          </a:lstStyle>
          <a:p>
            <a:fld id="{CE2CA558-F8B2-4A45-9D98-6D6DAC54E46D}" type="slidenum">
              <a:rPr lang="fr-FR" smtClean="0"/>
              <a:pPr/>
              <a:t>‹N°›</a:t>
            </a:fld>
            <a:endParaRPr lang="fr-FR"/>
          </a:p>
        </p:txBody>
      </p:sp>
    </p:spTree>
    <p:extLst>
      <p:ext uri="{BB962C8B-B14F-4D97-AF65-F5344CB8AC3E}">
        <p14:creationId xmlns:p14="http://schemas.microsoft.com/office/powerpoint/2010/main" val="3489378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Espace réservé du pied de page 4">
            <a:extLst>
              <a:ext uri="{FF2B5EF4-FFF2-40B4-BE49-F238E27FC236}">
                <a16:creationId xmlns:a16="http://schemas.microsoft.com/office/drawing/2014/main" id="{DAC83E56-7B9C-40CE-B056-084C79D7528D}"/>
              </a:ext>
            </a:extLst>
          </p:cNvPr>
          <p:cNvSpPr>
            <a:spLocks noGrp="1"/>
          </p:cNvSpPr>
          <p:nvPr>
            <p:ph type="ftr" sz="quarter" idx="3"/>
          </p:nvPr>
        </p:nvSpPr>
        <p:spPr>
          <a:xfrm>
            <a:off x="4397829" y="6311900"/>
            <a:ext cx="7680457" cy="365125"/>
          </a:xfrm>
          <a:prstGeom prst="rect">
            <a:avLst/>
          </a:prstGeom>
        </p:spPr>
        <p:txBody>
          <a:bodyPr/>
          <a:lstStyle>
            <a:lvl1pPr algn="r">
              <a:defRPr sz="1400" cap="all" baseline="0">
                <a:solidFill>
                  <a:srgbClr val="949494"/>
                </a:solidFill>
                <a:latin typeface="+mj-lt"/>
              </a:defRPr>
            </a:lvl1pPr>
          </a:lstStyle>
          <a:p>
            <a:r>
              <a:rPr lang="fr-FR"/>
              <a:t>LEXISNEXIS - LEXIS POLY – NOTICE DE VERSION PRODUIT </a:t>
            </a:r>
          </a:p>
        </p:txBody>
      </p:sp>
      <p:sp>
        <p:nvSpPr>
          <p:cNvPr id="14" name="Espace réservé de la date 3">
            <a:extLst>
              <a:ext uri="{FF2B5EF4-FFF2-40B4-BE49-F238E27FC236}">
                <a16:creationId xmlns:a16="http://schemas.microsoft.com/office/drawing/2014/main" id="{C5B36BEC-78DF-45C1-9CC8-8A6E9808A55C}"/>
              </a:ext>
            </a:extLst>
          </p:cNvPr>
          <p:cNvSpPr>
            <a:spLocks noGrp="1"/>
          </p:cNvSpPr>
          <p:nvPr>
            <p:ph type="dt" sz="half" idx="2"/>
          </p:nvPr>
        </p:nvSpPr>
        <p:spPr>
          <a:xfrm>
            <a:off x="142742" y="6311900"/>
            <a:ext cx="2743200" cy="365125"/>
          </a:xfrm>
          <a:prstGeom prst="rect">
            <a:avLst/>
          </a:prstGeom>
        </p:spPr>
        <p:txBody>
          <a:bodyPr/>
          <a:lstStyle>
            <a:lvl1pPr algn="l">
              <a:defRPr sz="1400" cap="all" baseline="0">
                <a:solidFill>
                  <a:srgbClr val="949494"/>
                </a:solidFill>
                <a:latin typeface="+mj-lt"/>
              </a:defRPr>
            </a:lvl1pPr>
          </a:lstStyle>
          <a:p>
            <a:r>
              <a:rPr lang="fr-FR"/>
              <a:t>SEPTEMBRE 2026</a:t>
            </a:r>
          </a:p>
        </p:txBody>
      </p:sp>
      <p:sp>
        <p:nvSpPr>
          <p:cNvPr id="15" name="Espace réservé du numéro de diapositive 5">
            <a:extLst>
              <a:ext uri="{FF2B5EF4-FFF2-40B4-BE49-F238E27FC236}">
                <a16:creationId xmlns:a16="http://schemas.microsoft.com/office/drawing/2014/main" id="{7B18AA13-2402-41B1-B307-4D85A25B502C}"/>
              </a:ext>
            </a:extLst>
          </p:cNvPr>
          <p:cNvSpPr>
            <a:spLocks noGrp="1"/>
          </p:cNvSpPr>
          <p:nvPr>
            <p:ph type="sldNum" sz="quarter" idx="4"/>
          </p:nvPr>
        </p:nvSpPr>
        <p:spPr>
          <a:xfrm>
            <a:off x="142742" y="5946775"/>
            <a:ext cx="2743200" cy="365125"/>
          </a:xfrm>
          <a:prstGeom prst="rect">
            <a:avLst/>
          </a:prstGeom>
        </p:spPr>
        <p:txBody>
          <a:bodyPr/>
          <a:lstStyle>
            <a:lvl1pPr algn="l">
              <a:defRPr sz="1400" cap="all" baseline="0">
                <a:solidFill>
                  <a:srgbClr val="323440"/>
                </a:solidFill>
                <a:latin typeface="+mj-lt"/>
              </a:defRPr>
            </a:lvl1pPr>
          </a:lstStyle>
          <a:p>
            <a:fld id="{CE2CA558-F8B2-4A45-9D98-6D6DAC54E46D}" type="slidenum">
              <a:rPr lang="fr-FR" smtClean="0"/>
              <a:pPr/>
              <a:t>‹N°›</a:t>
            </a:fld>
            <a:endParaRPr lang="fr-FR"/>
          </a:p>
        </p:txBody>
      </p:sp>
    </p:spTree>
    <p:extLst>
      <p:ext uri="{BB962C8B-B14F-4D97-AF65-F5344CB8AC3E}">
        <p14:creationId xmlns:p14="http://schemas.microsoft.com/office/powerpoint/2010/main" val="2951053571"/>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0" r:id="rId4"/>
    <p:sldLayoutId id="2147483651" r:id="rId5"/>
    <p:sldLayoutId id="2147483652" r:id="rId6"/>
    <p:sldLayoutId id="2147483664" r:id="rId7"/>
    <p:sldLayoutId id="2147483662" r:id="rId8"/>
    <p:sldLayoutId id="2147483653" r:id="rId9"/>
    <p:sldLayoutId id="2147483661" r:id="rId10"/>
  </p:sldLayoutIdLst>
  <p:hf hdr="0"/>
  <p:txStyles>
    <p:titleStyle>
      <a:lvl1pPr algn="l" defTabSz="914400" rtl="0" eaLnBrk="1" latinLnBrk="0" hangingPunct="1">
        <a:lnSpc>
          <a:spcPct val="90000"/>
        </a:lnSpc>
        <a:spcBef>
          <a:spcPct val="0"/>
        </a:spcBef>
        <a:buNone/>
        <a:defRPr sz="3600" b="1" kern="1200">
          <a:solidFill>
            <a:srgbClr val="323440"/>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32344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2344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32344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32344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32344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lexis360intelligence.fr/publications-officielles/document/JF_JOCU-584463_0KT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www.lexis360intelligence.fr/publications-officielles/document/JF_JOCU-484721_0KT2?doc_type=jorf&amp;source=autocompletion" TargetMode="External"/><Relationship Id="rId4" Type="http://schemas.openxmlformats.org/officeDocument/2006/relationships/hyperlink" Target="https://www.lexis360intelligence.fr/publications-officielles/document/JF_JOCU-581703_0KT2"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lexis360intelligence.fr/publications-officielles/document/JF_JOCU-484721_0KT2?doc_type=jorf&amp;source=autocomple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lexis360intelligence.fr/publications-officielles/document/JF_JOCU-484721_0KT2?doc_type=jorf&amp;source=autocompletion"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lexis360intelligence.fr/legie-france/document/LG_FULLTNC-SLD-JORFTEXT000054027039_0Y6X"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lexis360intelligence.fr/publications-officielles/document/JF_JOCU-572271_0KT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04638F-83B6-453E-A605-3863EE63F0B2}"/>
              </a:ext>
            </a:extLst>
          </p:cNvPr>
          <p:cNvSpPr>
            <a:spLocks noGrp="1"/>
          </p:cNvSpPr>
          <p:nvPr>
            <p:ph type="ctrTitle"/>
          </p:nvPr>
        </p:nvSpPr>
        <p:spPr/>
        <p:txBody>
          <a:bodyPr/>
          <a:lstStyle/>
          <a:p>
            <a:r>
              <a:rPr lang="fr-FR"/>
              <a:t>LEXIS POLY</a:t>
            </a:r>
          </a:p>
        </p:txBody>
      </p:sp>
      <p:sp>
        <p:nvSpPr>
          <p:cNvPr id="3" name="Sous-titre 2">
            <a:extLst>
              <a:ext uri="{FF2B5EF4-FFF2-40B4-BE49-F238E27FC236}">
                <a16:creationId xmlns:a16="http://schemas.microsoft.com/office/drawing/2014/main" id="{B71D7DB3-0114-41B1-86AF-026F9C5F137A}"/>
              </a:ext>
            </a:extLst>
          </p:cNvPr>
          <p:cNvSpPr>
            <a:spLocks noGrp="1"/>
          </p:cNvSpPr>
          <p:nvPr>
            <p:ph type="subTitle" idx="1"/>
          </p:nvPr>
        </p:nvSpPr>
        <p:spPr/>
        <p:txBody>
          <a:bodyPr lIns="91440" tIns="45720" rIns="91440" bIns="45720" anchor="t">
            <a:normAutofit/>
          </a:bodyPr>
          <a:lstStyle/>
          <a:p>
            <a:r>
              <a:rPr lang="fr-FR" dirty="0"/>
              <a:t>Notice JURIDIQUE SEPTEMBRE 2026</a:t>
            </a:r>
          </a:p>
          <a:p>
            <a:r>
              <a:rPr lang="fr-FR" dirty="0"/>
              <a:t>LEXIS POLYACTE</a:t>
            </a:r>
          </a:p>
        </p:txBody>
      </p:sp>
    </p:spTree>
    <p:extLst>
      <p:ext uri="{BB962C8B-B14F-4D97-AF65-F5344CB8AC3E}">
        <p14:creationId xmlns:p14="http://schemas.microsoft.com/office/powerpoint/2010/main" val="4052800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68C542DF-2836-4392-AB3F-61E9C947D516}"/>
              </a:ext>
            </a:extLst>
          </p:cNvPr>
          <p:cNvSpPr>
            <a:spLocks noGrp="1"/>
          </p:cNvSpPr>
          <p:nvPr>
            <p:ph type="title"/>
          </p:nvPr>
        </p:nvSpPr>
        <p:spPr/>
        <p:txBody>
          <a:bodyPr/>
          <a:lstStyle/>
          <a:p>
            <a:r>
              <a:rPr lang="fr-FR"/>
              <a:t>MISE A JOUR DE VOTRE PRODUIT</a:t>
            </a:r>
          </a:p>
        </p:txBody>
      </p:sp>
      <p:sp>
        <p:nvSpPr>
          <p:cNvPr id="10" name="Espace réservé du texte 9">
            <a:extLst>
              <a:ext uri="{FF2B5EF4-FFF2-40B4-BE49-F238E27FC236}">
                <a16:creationId xmlns:a16="http://schemas.microsoft.com/office/drawing/2014/main" id="{00B9767F-035F-4E8E-9939-FB5C35058E30}"/>
              </a:ext>
            </a:extLst>
          </p:cNvPr>
          <p:cNvSpPr>
            <a:spLocks noGrp="1"/>
          </p:cNvSpPr>
          <p:nvPr>
            <p:ph type="body" idx="1"/>
          </p:nvPr>
        </p:nvSpPr>
        <p:spPr/>
        <p:txBody>
          <a:bodyPr>
            <a:normAutofit/>
          </a:bodyPr>
          <a:lstStyle/>
          <a:p>
            <a:r>
              <a:rPr lang="fr-FR"/>
              <a:t>La notice juridique vous présente les principales mises à jour des BIBLIOTHÈQUES d’actes LEXIS POLY</a:t>
            </a:r>
            <a:br>
              <a:rPr lang="fr-FR"/>
            </a:br>
            <a:r>
              <a:rPr lang="fr-FR"/>
              <a:t>à votre disposition.</a:t>
            </a:r>
          </a:p>
        </p:txBody>
      </p:sp>
      <p:sp>
        <p:nvSpPr>
          <p:cNvPr id="2" name="Espace réservé du pied de page 1">
            <a:extLst>
              <a:ext uri="{FF2B5EF4-FFF2-40B4-BE49-F238E27FC236}">
                <a16:creationId xmlns:a16="http://schemas.microsoft.com/office/drawing/2014/main" id="{641618BF-4D46-471B-AE9C-B30329076D19}"/>
              </a:ext>
            </a:extLst>
          </p:cNvPr>
          <p:cNvSpPr>
            <a:spLocks noGrp="1"/>
          </p:cNvSpPr>
          <p:nvPr>
            <p:ph type="ftr" sz="quarter" idx="11"/>
          </p:nvPr>
        </p:nvSpPr>
        <p:spPr/>
        <p:txBody>
          <a:bodyPr/>
          <a:lstStyle/>
          <a:p>
            <a:r>
              <a:rPr lang="fr-FR"/>
              <a:t>LEXISNEXIS - LEXIS POLY – NOTICE DE VERSION PRODUIT </a:t>
            </a:r>
          </a:p>
        </p:txBody>
      </p:sp>
      <p:sp>
        <p:nvSpPr>
          <p:cNvPr id="4" name="Espace réservé de la date 3">
            <a:extLst>
              <a:ext uri="{FF2B5EF4-FFF2-40B4-BE49-F238E27FC236}">
                <a16:creationId xmlns:a16="http://schemas.microsoft.com/office/drawing/2014/main" id="{A24B3FAE-F8B1-4809-9DCD-A277644E0B77}"/>
              </a:ext>
            </a:extLst>
          </p:cNvPr>
          <p:cNvSpPr>
            <a:spLocks noGrp="1"/>
          </p:cNvSpPr>
          <p:nvPr>
            <p:ph type="dt" sz="half" idx="10"/>
          </p:nvPr>
        </p:nvSpPr>
        <p:spPr/>
        <p:txBody>
          <a:bodyPr/>
          <a:lstStyle/>
          <a:p>
            <a:r>
              <a:rPr lang="fr-FR"/>
              <a:t>SEPTEMBRE 2026</a:t>
            </a:r>
            <a:endParaRPr lang="fr-FR" dirty="0"/>
          </a:p>
        </p:txBody>
      </p:sp>
      <p:sp>
        <p:nvSpPr>
          <p:cNvPr id="5" name="Espace réservé du numéro de diapositive 4">
            <a:extLst>
              <a:ext uri="{FF2B5EF4-FFF2-40B4-BE49-F238E27FC236}">
                <a16:creationId xmlns:a16="http://schemas.microsoft.com/office/drawing/2014/main" id="{2FC9ECAD-F5C3-4005-83A1-A0170111D0E8}"/>
              </a:ext>
            </a:extLst>
          </p:cNvPr>
          <p:cNvSpPr>
            <a:spLocks noGrp="1"/>
          </p:cNvSpPr>
          <p:nvPr>
            <p:ph type="sldNum" sz="quarter" idx="12"/>
          </p:nvPr>
        </p:nvSpPr>
        <p:spPr>
          <a:xfrm>
            <a:off x="142742" y="5946775"/>
            <a:ext cx="2743200" cy="282299"/>
          </a:xfrm>
        </p:spPr>
        <p:txBody>
          <a:bodyPr/>
          <a:lstStyle/>
          <a:p>
            <a:fld id="{CE2CA558-F8B2-4A45-9D98-6D6DAC54E46D}" type="slidenum">
              <a:rPr lang="fr-FR" smtClean="0"/>
              <a:pPr/>
              <a:t>2</a:t>
            </a:fld>
            <a:endParaRPr lang="fr-FR"/>
          </a:p>
        </p:txBody>
      </p:sp>
      <p:sp>
        <p:nvSpPr>
          <p:cNvPr id="11" name="Espace réservé du contenu 10">
            <a:extLst>
              <a:ext uri="{FF2B5EF4-FFF2-40B4-BE49-F238E27FC236}">
                <a16:creationId xmlns:a16="http://schemas.microsoft.com/office/drawing/2014/main" id="{3A2BAC91-CB06-4155-A459-4959DC5ED981}"/>
              </a:ext>
            </a:extLst>
          </p:cNvPr>
          <p:cNvSpPr>
            <a:spLocks noGrp="1"/>
          </p:cNvSpPr>
          <p:nvPr>
            <p:ph idx="13"/>
          </p:nvPr>
        </p:nvSpPr>
        <p:spPr>
          <a:xfrm>
            <a:off x="838200" y="2620926"/>
            <a:ext cx="4749218" cy="3538574"/>
          </a:xfrm>
        </p:spPr>
        <p:txBody>
          <a:bodyPr>
            <a:noAutofit/>
          </a:bodyPr>
          <a:lstStyle/>
          <a:p>
            <a:pPr marL="0" indent="0" fontAlgn="base">
              <a:buNone/>
            </a:pPr>
            <a:r>
              <a:rPr lang="fr-FR" sz="1400" b="1" dirty="0">
                <a:latin typeface="+mn-lt"/>
              </a:rPr>
              <a:t>LES BIBLIOTHÈQUES D’ACTES LEXIS POLY</a:t>
            </a:r>
          </a:p>
          <a:p>
            <a:pPr marL="0" indent="0" algn="just" fontAlgn="base">
              <a:buNone/>
            </a:pPr>
            <a:r>
              <a:rPr lang="fr-FR" sz="1400" dirty="0"/>
              <a:t>Fort de son expertise éditoriale, LexisNexis est soucieux d'offrir toujours plus d'actualité et de sécurité juridique.</a:t>
            </a:r>
          </a:p>
          <a:p>
            <a:pPr marL="0" indent="0" algn="just" fontAlgn="base">
              <a:buNone/>
            </a:pPr>
            <a:r>
              <a:rPr lang="fr-FR" sz="1400" dirty="0"/>
              <a:t>Riches de plus de 9 000 modèles et formules, les 19 bibliothèques d'actes font l'objet d'une veille législative et jurisprudentielle quotidienne.</a:t>
            </a:r>
          </a:p>
          <a:p>
            <a:pPr marL="0" indent="0" algn="just" fontAlgn="base">
              <a:buNone/>
            </a:pPr>
            <a:r>
              <a:rPr lang="fr-FR" sz="1400" dirty="0"/>
              <a:t>Véritables « boîtes à outils », ces bibliothèques sont également améliorées et enrichies grâce aux remarques et retours des praticiens qui bénéficient ainsi de la plus grande variété de modèles disponibles quelle que soit leur pratique.</a:t>
            </a:r>
          </a:p>
          <a:p>
            <a:pPr marL="0" indent="0" algn="just" fontAlgn="base">
              <a:buNone/>
            </a:pPr>
            <a:r>
              <a:rPr lang="fr-FR" sz="1400" dirty="0"/>
              <a:t>Les modèles d’actes proposés s’adressent à des professionnels qui restent seuls juges de la pertinence et de l’usage des actes à leur cas d’espèce. Nous restons, bien entendu, à votre disposition pour toute demande d’information ou d’amélioration sur le fonds proposé</a:t>
            </a:r>
          </a:p>
        </p:txBody>
      </p:sp>
      <p:sp>
        <p:nvSpPr>
          <p:cNvPr id="12" name="Espace réservé du contenu 10">
            <a:extLst>
              <a:ext uri="{FF2B5EF4-FFF2-40B4-BE49-F238E27FC236}">
                <a16:creationId xmlns:a16="http://schemas.microsoft.com/office/drawing/2014/main" id="{DCB195AD-A43B-443E-8CAA-BBB731F7779A}"/>
              </a:ext>
            </a:extLst>
          </p:cNvPr>
          <p:cNvSpPr txBox="1">
            <a:spLocks/>
          </p:cNvSpPr>
          <p:nvPr/>
        </p:nvSpPr>
        <p:spPr>
          <a:xfrm>
            <a:off x="5969002" y="3921014"/>
            <a:ext cx="5867398" cy="22384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44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44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44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base">
              <a:buNone/>
            </a:pPr>
            <a:r>
              <a:rPr lang="fr-FR" sz="1400" b="1">
                <a:latin typeface="+mn-lt"/>
              </a:rPr>
              <a:t>CONTACTEZ LE SERVICE CLIENTS</a:t>
            </a:r>
          </a:p>
          <a:p>
            <a:pPr marL="0" indent="0" algn="just" fontAlgn="base">
              <a:buNone/>
            </a:pPr>
            <a:r>
              <a:rPr lang="fr-FR" sz="1400"/>
              <a:t>Si vous avez des questions sur les bibliothèques d'actes, vous pouvez contacter le service client</a:t>
            </a:r>
          </a:p>
          <a:p>
            <a:pPr marL="0" indent="0" algn="just" fontAlgn="base">
              <a:buNone/>
            </a:pPr>
            <a:r>
              <a:rPr lang="fr-FR" sz="1400"/>
              <a:t>Le service client est le point d’entrée unique couvrant l’ensemble de vos demandes, il est accessible du lundi au vendredi de 9 heures à 18 heures sans interruption à l’exception des jours fériés, par e-mail à </a:t>
            </a:r>
            <a:r>
              <a:rPr lang="fr-FR" sz="1400" u="sng"/>
              <a:t>assistance.logiciel@lexisnexis.fr</a:t>
            </a:r>
            <a:r>
              <a:rPr lang="fr-FR" sz="1400"/>
              <a:t> ou par téléphone au 01 71 72 47 70</a:t>
            </a:r>
            <a:r>
              <a:rPr lang="fr-FR" sz="1200"/>
              <a:t>. </a:t>
            </a:r>
          </a:p>
          <a:p>
            <a:pPr marL="0" indent="0" algn="just" fontAlgn="base">
              <a:buNone/>
            </a:pPr>
            <a:r>
              <a:rPr lang="fr-FR" sz="1400">
                <a:solidFill>
                  <a:srgbClr val="949494"/>
                </a:solidFill>
              </a:rPr>
              <a:t>Si vous appelez depuis l'étranger, composez le +33 821 200 700 (coût variable en fonction du pays d'appel).</a:t>
            </a:r>
          </a:p>
        </p:txBody>
      </p:sp>
      <p:sp>
        <p:nvSpPr>
          <p:cNvPr id="14" name="Espace réservé du contenu 10">
            <a:extLst>
              <a:ext uri="{FF2B5EF4-FFF2-40B4-BE49-F238E27FC236}">
                <a16:creationId xmlns:a16="http://schemas.microsoft.com/office/drawing/2014/main" id="{93AF820C-9956-4400-8E19-D5CA249BCAA6}"/>
              </a:ext>
            </a:extLst>
          </p:cNvPr>
          <p:cNvSpPr txBox="1">
            <a:spLocks/>
          </p:cNvSpPr>
          <p:nvPr/>
        </p:nvSpPr>
        <p:spPr>
          <a:xfrm>
            <a:off x="5969002" y="2595125"/>
            <a:ext cx="5867398" cy="12682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44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44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44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base">
              <a:buNone/>
            </a:pPr>
            <a:r>
              <a:rPr lang="fr-FR" sz="1400" b="1">
                <a:latin typeface="+mn-lt"/>
              </a:rPr>
              <a:t>WEBINAIRE DE PRESENTATION DES MISES A JOUR</a:t>
            </a:r>
          </a:p>
          <a:p>
            <a:pPr marL="0" indent="0" algn="just" fontAlgn="base">
              <a:buNone/>
            </a:pPr>
            <a:r>
              <a:rPr lang="fr-FR" sz="1400"/>
              <a:t>Participez aux webinaires produit afin d’avoir une présentation détaillée des mises à jour de vos bibliothèques d’actes. Vous serez contacté par email pour y participer. </a:t>
            </a:r>
            <a:endParaRPr lang="fr-FR" sz="1000"/>
          </a:p>
        </p:txBody>
      </p:sp>
      <p:sp>
        <p:nvSpPr>
          <p:cNvPr id="15" name="Espace réservé du contenu 10">
            <a:extLst>
              <a:ext uri="{FF2B5EF4-FFF2-40B4-BE49-F238E27FC236}">
                <a16:creationId xmlns:a16="http://schemas.microsoft.com/office/drawing/2014/main" id="{EF875C2E-A922-44B9-8815-E764A0D373E8}"/>
              </a:ext>
            </a:extLst>
          </p:cNvPr>
          <p:cNvSpPr txBox="1">
            <a:spLocks/>
          </p:cNvSpPr>
          <p:nvPr/>
        </p:nvSpPr>
        <p:spPr>
          <a:xfrm>
            <a:off x="838200" y="2093018"/>
            <a:ext cx="10998200" cy="923750"/>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44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44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44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44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fr-FR" sz="1400"/>
              <a:t>Utilisez ce document afin de découvrir les textes traités et l’enrichissement des bibliothèques d’actes.</a:t>
            </a:r>
          </a:p>
        </p:txBody>
      </p:sp>
    </p:spTree>
    <p:extLst>
      <p:ext uri="{BB962C8B-B14F-4D97-AF65-F5344CB8AC3E}">
        <p14:creationId xmlns:p14="http://schemas.microsoft.com/office/powerpoint/2010/main" val="3956421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0E49FB2F-C6A5-42B9-8A34-A0FA54FE0A04}"/>
              </a:ext>
            </a:extLst>
          </p:cNvPr>
          <p:cNvSpPr>
            <a:spLocks noGrp="1"/>
          </p:cNvSpPr>
          <p:nvPr>
            <p:ph type="ftr" sz="quarter" idx="11"/>
          </p:nvPr>
        </p:nvSpPr>
        <p:spPr/>
        <p:txBody>
          <a:bodyPr/>
          <a:lstStyle/>
          <a:p>
            <a:r>
              <a:rPr lang="fr-FR"/>
              <a:t>LEXISNEXIS - LEXIS POLY – NOTICE DE VERSION PRODUIT </a:t>
            </a:r>
          </a:p>
        </p:txBody>
      </p:sp>
      <p:sp>
        <p:nvSpPr>
          <p:cNvPr id="5" name="Espace réservé de la date 4">
            <a:extLst>
              <a:ext uri="{FF2B5EF4-FFF2-40B4-BE49-F238E27FC236}">
                <a16:creationId xmlns:a16="http://schemas.microsoft.com/office/drawing/2014/main" id="{0386F35C-8899-4E35-B2E0-D8640AA7742A}"/>
              </a:ext>
            </a:extLst>
          </p:cNvPr>
          <p:cNvSpPr>
            <a:spLocks noGrp="1"/>
          </p:cNvSpPr>
          <p:nvPr>
            <p:ph type="dt" sz="half" idx="10"/>
          </p:nvPr>
        </p:nvSpPr>
        <p:spPr/>
        <p:txBody>
          <a:bodyPr/>
          <a:lstStyle/>
          <a:p>
            <a:r>
              <a:rPr lang="fr-FR"/>
              <a:t>SEPTEMBRE 2026</a:t>
            </a:r>
          </a:p>
        </p:txBody>
      </p:sp>
      <p:sp>
        <p:nvSpPr>
          <p:cNvPr id="6" name="Espace réservé du numéro de diapositive 5">
            <a:extLst>
              <a:ext uri="{FF2B5EF4-FFF2-40B4-BE49-F238E27FC236}">
                <a16:creationId xmlns:a16="http://schemas.microsoft.com/office/drawing/2014/main" id="{04CC2F16-E7FD-4FCC-961C-026B656DAD0D}"/>
              </a:ext>
            </a:extLst>
          </p:cNvPr>
          <p:cNvSpPr>
            <a:spLocks noGrp="1"/>
          </p:cNvSpPr>
          <p:nvPr>
            <p:ph type="sldNum" sz="quarter" idx="12"/>
          </p:nvPr>
        </p:nvSpPr>
        <p:spPr/>
        <p:txBody>
          <a:bodyPr/>
          <a:lstStyle/>
          <a:p>
            <a:fld id="{CE2CA558-F8B2-4A45-9D98-6D6DAC54E46D}" type="slidenum">
              <a:rPr lang="fr-FR" smtClean="0"/>
              <a:pPr/>
              <a:t>3</a:t>
            </a:fld>
            <a:endParaRPr lang="fr-FR"/>
          </a:p>
        </p:txBody>
      </p:sp>
      <p:sp>
        <p:nvSpPr>
          <p:cNvPr id="8" name="Titre 7">
            <a:extLst>
              <a:ext uri="{FF2B5EF4-FFF2-40B4-BE49-F238E27FC236}">
                <a16:creationId xmlns:a16="http://schemas.microsoft.com/office/drawing/2014/main" id="{5D5F9D00-1948-4904-9496-51691F413595}"/>
              </a:ext>
            </a:extLst>
          </p:cNvPr>
          <p:cNvSpPr>
            <a:spLocks noGrp="1"/>
          </p:cNvSpPr>
          <p:nvPr>
            <p:ph type="ctrTitle"/>
          </p:nvPr>
        </p:nvSpPr>
        <p:spPr/>
        <p:txBody>
          <a:bodyPr>
            <a:normAutofit fontScale="90000"/>
          </a:bodyPr>
          <a:lstStyle/>
          <a:p>
            <a:r>
              <a:rPr lang="fr-FR" dirty="0"/>
              <a:t>VOS NOUVEAUT</a:t>
            </a:r>
            <a:r>
              <a:rPr lang="fr-FR" dirty="0">
                <a:solidFill>
                  <a:schemeClr val="bg2">
                    <a:lumMod val="25000"/>
                  </a:schemeClr>
                </a:solidFill>
              </a:rPr>
              <a:t>É</a:t>
            </a:r>
            <a:r>
              <a:rPr lang="fr-FR" dirty="0"/>
              <a:t>S LEXIS POLY</a:t>
            </a:r>
            <a:br>
              <a:rPr lang="fr-FR" dirty="0"/>
            </a:br>
            <a:r>
              <a:rPr lang="fr-FR" dirty="0"/>
              <a:t>SEPTEMBRE 2026</a:t>
            </a:r>
            <a:br>
              <a:rPr lang="fr-FR" dirty="0"/>
            </a:br>
            <a:br>
              <a:rPr lang="fr-FR" dirty="0"/>
            </a:br>
            <a:r>
              <a:rPr lang="fr-FR" sz="1800" dirty="0">
                <a:solidFill>
                  <a:schemeClr val="bg2">
                    <a:lumMod val="25000"/>
                  </a:schemeClr>
                </a:solidFill>
              </a:rPr>
              <a:t>L’équipe Lexis Poly est fière de vous présenter</a:t>
            </a:r>
            <a:br>
              <a:rPr lang="fr-FR" sz="1800" dirty="0">
                <a:solidFill>
                  <a:schemeClr val="bg2">
                    <a:lumMod val="25000"/>
                  </a:schemeClr>
                </a:solidFill>
              </a:rPr>
            </a:br>
            <a:r>
              <a:rPr lang="fr-FR" sz="1800" dirty="0">
                <a:solidFill>
                  <a:schemeClr val="bg2">
                    <a:lumMod val="25000"/>
                  </a:schemeClr>
                </a:solidFill>
              </a:rPr>
              <a:t>les toutes dernières MISES à jour disponibles </a:t>
            </a:r>
            <a:br>
              <a:rPr lang="fr-FR" sz="1800" dirty="0">
                <a:solidFill>
                  <a:schemeClr val="bg2">
                    <a:lumMod val="25000"/>
                  </a:schemeClr>
                </a:solidFill>
              </a:rPr>
            </a:br>
            <a:r>
              <a:rPr lang="fr-FR" sz="1800" dirty="0">
                <a:solidFill>
                  <a:schemeClr val="bg2">
                    <a:lumMod val="25000"/>
                  </a:schemeClr>
                </a:solidFill>
              </a:rPr>
              <a:t>dans vos BIBLIOTHÈQUES d’actes</a:t>
            </a:r>
          </a:p>
        </p:txBody>
      </p:sp>
      <p:sp>
        <p:nvSpPr>
          <p:cNvPr id="9" name="Sous-titre 8">
            <a:extLst>
              <a:ext uri="{FF2B5EF4-FFF2-40B4-BE49-F238E27FC236}">
                <a16:creationId xmlns:a16="http://schemas.microsoft.com/office/drawing/2014/main" id="{F4EB8905-2F55-4F35-BEE3-EBFB738BBD71}"/>
              </a:ext>
            </a:extLst>
          </p:cNvPr>
          <p:cNvSpPr>
            <a:spLocks noGrp="1"/>
          </p:cNvSpPr>
          <p:nvPr>
            <p:ph type="subTitle" idx="1"/>
          </p:nvPr>
        </p:nvSpPr>
        <p:spPr>
          <a:xfrm>
            <a:off x="4412342" y="2997200"/>
            <a:ext cx="6270171" cy="1312041"/>
          </a:xfrm>
        </p:spPr>
        <p:txBody>
          <a:bodyPr>
            <a:normAutofit/>
          </a:bodyPr>
          <a:lstStyle/>
          <a:p>
            <a:r>
              <a:rPr lang="fr-FR"/>
              <a:t>Textes traités</a:t>
            </a:r>
          </a:p>
          <a:p>
            <a:r>
              <a:rPr lang="fr-FR"/>
              <a:t>Enrichissement des bibliothèques</a:t>
            </a:r>
          </a:p>
          <a:p>
            <a:endParaRPr lang="fr-FR"/>
          </a:p>
        </p:txBody>
      </p:sp>
    </p:spTree>
    <p:extLst>
      <p:ext uri="{BB962C8B-B14F-4D97-AF65-F5344CB8AC3E}">
        <p14:creationId xmlns:p14="http://schemas.microsoft.com/office/powerpoint/2010/main" val="892854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98C1502-0113-4DD6-82A6-1852C460AD2C}"/>
              </a:ext>
            </a:extLst>
          </p:cNvPr>
          <p:cNvSpPr>
            <a:spLocks noGrp="1"/>
          </p:cNvSpPr>
          <p:nvPr>
            <p:ph type="ftr" sz="quarter" idx="11"/>
          </p:nvPr>
        </p:nvSpPr>
        <p:spPr>
          <a:xfrm>
            <a:off x="4276141" y="6457885"/>
            <a:ext cx="7678322" cy="400115"/>
          </a:xfrm>
        </p:spPr>
        <p:txBody>
          <a:bodyPr/>
          <a:lstStyle/>
          <a:p>
            <a:r>
              <a:rPr lang="fr-FR"/>
              <a:t>LEXISNEXIS - LEXIS POLY – NOTICE DE VERSION PRODUIT </a:t>
            </a:r>
          </a:p>
        </p:txBody>
      </p:sp>
      <p:sp>
        <p:nvSpPr>
          <p:cNvPr id="7" name="Titre 6">
            <a:extLst>
              <a:ext uri="{FF2B5EF4-FFF2-40B4-BE49-F238E27FC236}">
                <a16:creationId xmlns:a16="http://schemas.microsoft.com/office/drawing/2014/main" id="{D492AB34-5870-4620-9B5A-27EFE314ADCC}"/>
              </a:ext>
            </a:extLst>
          </p:cNvPr>
          <p:cNvSpPr>
            <a:spLocks noGrp="1"/>
          </p:cNvSpPr>
          <p:nvPr>
            <p:ph type="title"/>
          </p:nvPr>
        </p:nvSpPr>
        <p:spPr>
          <a:xfrm>
            <a:off x="151814" y="429419"/>
            <a:ext cx="3924886" cy="1325563"/>
          </a:xfrm>
        </p:spPr>
        <p:txBody>
          <a:bodyPr>
            <a:normAutofit/>
          </a:bodyPr>
          <a:lstStyle/>
          <a:p>
            <a:r>
              <a:rPr lang="fr-FR"/>
              <a:t>textes traités</a:t>
            </a:r>
          </a:p>
        </p:txBody>
      </p:sp>
      <p:sp>
        <p:nvSpPr>
          <p:cNvPr id="3" name="Espace réservé de la date 2">
            <a:extLst>
              <a:ext uri="{FF2B5EF4-FFF2-40B4-BE49-F238E27FC236}">
                <a16:creationId xmlns:a16="http://schemas.microsoft.com/office/drawing/2014/main" id="{CAFD7D27-FB69-45DF-9F6C-9A1DA6FDD849}"/>
              </a:ext>
            </a:extLst>
          </p:cNvPr>
          <p:cNvSpPr>
            <a:spLocks noGrp="1"/>
          </p:cNvSpPr>
          <p:nvPr>
            <p:ph type="dt" sz="half" idx="10"/>
          </p:nvPr>
        </p:nvSpPr>
        <p:spPr>
          <a:xfrm>
            <a:off x="151814" y="6492752"/>
            <a:ext cx="3924886" cy="365125"/>
          </a:xfrm>
        </p:spPr>
        <p:txBody>
          <a:bodyPr/>
          <a:lstStyle/>
          <a:p>
            <a:r>
              <a:rPr lang="fr-FR"/>
              <a:t>SEPTEMBRE 2026</a:t>
            </a:r>
          </a:p>
        </p:txBody>
      </p:sp>
      <p:sp>
        <p:nvSpPr>
          <p:cNvPr id="4" name="Espace réservé du numéro de diapositive 3">
            <a:extLst>
              <a:ext uri="{FF2B5EF4-FFF2-40B4-BE49-F238E27FC236}">
                <a16:creationId xmlns:a16="http://schemas.microsoft.com/office/drawing/2014/main" id="{E6118039-ECFA-43F0-A3D8-4E467C2EABF4}"/>
              </a:ext>
            </a:extLst>
          </p:cNvPr>
          <p:cNvSpPr>
            <a:spLocks noGrp="1"/>
          </p:cNvSpPr>
          <p:nvPr>
            <p:ph type="sldNum" sz="quarter" idx="12"/>
          </p:nvPr>
        </p:nvSpPr>
        <p:spPr/>
        <p:txBody>
          <a:bodyPr/>
          <a:lstStyle/>
          <a:p>
            <a:fld id="{CE2CA558-F8B2-4A45-9D98-6D6DAC54E46D}" type="slidenum">
              <a:rPr lang="fr-FR" smtClean="0"/>
              <a:pPr/>
              <a:t>4</a:t>
            </a:fld>
            <a:endParaRPr lang="fr-FR"/>
          </a:p>
        </p:txBody>
      </p:sp>
      <p:sp>
        <p:nvSpPr>
          <p:cNvPr id="8" name="Espace réservé du contenu 7">
            <a:extLst>
              <a:ext uri="{FF2B5EF4-FFF2-40B4-BE49-F238E27FC236}">
                <a16:creationId xmlns:a16="http://schemas.microsoft.com/office/drawing/2014/main" id="{2D48A717-D6D2-434A-9B33-F1DB584274A1}"/>
              </a:ext>
            </a:extLst>
          </p:cNvPr>
          <p:cNvSpPr>
            <a:spLocks noGrp="1"/>
          </p:cNvSpPr>
          <p:nvPr>
            <p:ph idx="1"/>
          </p:nvPr>
        </p:nvSpPr>
        <p:spPr/>
        <p:txBody>
          <a:bodyPr lIns="91440" tIns="45720" rIns="91440" bIns="45720" anchor="t">
            <a:normAutofit/>
          </a:bodyPr>
          <a:lstStyle/>
          <a:p>
            <a:pPr marL="0" indent="0">
              <a:buNone/>
            </a:pPr>
            <a:r>
              <a:rPr lang="fr-FR"/>
              <a:t>« Découvrez les textes traités par les équipes éditoriales LexisNexis dans le cadre de cette mise à jour »</a:t>
            </a:r>
          </a:p>
        </p:txBody>
      </p:sp>
      <p:sp>
        <p:nvSpPr>
          <p:cNvPr id="9" name="Espace réservé du contenu 8">
            <a:extLst>
              <a:ext uri="{FF2B5EF4-FFF2-40B4-BE49-F238E27FC236}">
                <a16:creationId xmlns:a16="http://schemas.microsoft.com/office/drawing/2014/main" id="{EDBE487A-EF79-4103-8803-EEFA7CEADA29}"/>
              </a:ext>
            </a:extLst>
          </p:cNvPr>
          <p:cNvSpPr>
            <a:spLocks noGrp="1"/>
          </p:cNvSpPr>
          <p:nvPr>
            <p:ph idx="13"/>
          </p:nvPr>
        </p:nvSpPr>
        <p:spPr>
          <a:xfrm>
            <a:off x="151814" y="1782117"/>
            <a:ext cx="3924886" cy="1025611"/>
          </a:xfrm>
        </p:spPr>
        <p:txBody>
          <a:bodyPr lIns="91440" tIns="45720" rIns="91440" bIns="45720" anchor="t">
            <a:normAutofit/>
          </a:bodyPr>
          <a:lstStyle/>
          <a:p>
            <a:r>
              <a:rPr lang="fr-FR"/>
              <a:t>LEXIS PolyActe</a:t>
            </a:r>
          </a:p>
          <a:p>
            <a:r>
              <a:rPr lang="fr-FR"/>
              <a:t>LES BIBLIOTHÈQUES D’ACTES</a:t>
            </a:r>
            <a:endParaRPr lang="fr-FR">
              <a:ea typeface="Calibri Light"/>
              <a:cs typeface="Calibri Light"/>
            </a:endParaRPr>
          </a:p>
          <a:p>
            <a:r>
              <a:rPr lang="fr-FR">
                <a:ea typeface="Calibri Light"/>
                <a:cs typeface="Calibri Light"/>
              </a:rPr>
              <a:t>1/2</a:t>
            </a:r>
          </a:p>
        </p:txBody>
      </p:sp>
      <p:sp>
        <p:nvSpPr>
          <p:cNvPr id="6" name="Rectangle 5">
            <a:extLst>
              <a:ext uri="{FF2B5EF4-FFF2-40B4-BE49-F238E27FC236}">
                <a16:creationId xmlns:a16="http://schemas.microsoft.com/office/drawing/2014/main" id="{F10A2720-2045-4063-8EB2-2DAF562FE4A1}"/>
              </a:ext>
            </a:extLst>
          </p:cNvPr>
          <p:cNvSpPr/>
          <p:nvPr/>
        </p:nvSpPr>
        <p:spPr>
          <a:xfrm>
            <a:off x="6915150" y="3683000"/>
            <a:ext cx="1035050" cy="12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9EC77AB8-55F8-B074-2D43-C96685E57B2E}"/>
              </a:ext>
            </a:extLst>
          </p:cNvPr>
          <p:cNvSpPr/>
          <p:nvPr/>
        </p:nvSpPr>
        <p:spPr>
          <a:xfrm>
            <a:off x="4624281" y="-1989"/>
            <a:ext cx="6982041" cy="6458822"/>
          </a:xfrm>
          <a:prstGeom prst="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endParaRPr lang="fr-FR" sz="1500">
              <a:solidFill>
                <a:srgbClr val="4472C4"/>
              </a:solidFill>
              <a:ea typeface="Calibri"/>
              <a:cs typeface="Calibri"/>
            </a:endParaRPr>
          </a:p>
          <a:p>
            <a:r>
              <a:rPr lang="fr-FR" sz="1500">
                <a:solidFill>
                  <a:srgbClr val="4472C4"/>
                </a:solidFill>
                <a:ea typeface="+mn-lt"/>
                <a:cs typeface="+mn-lt"/>
                <a:hlinkClick r:id="rId3"/>
              </a:rPr>
              <a:t>Loi n°2026-534 du 25 juin 2026 relative à la lutte contre les fraudes sociales et fiscales</a:t>
            </a:r>
            <a:endParaRPr lang="fr-FR"/>
          </a:p>
          <a:p>
            <a:endParaRPr lang="fr-FR" sz="1500">
              <a:solidFill>
                <a:srgbClr val="4472C4"/>
              </a:solidFill>
              <a:ea typeface="Calibri"/>
              <a:cs typeface="Calibri"/>
            </a:endParaRPr>
          </a:p>
          <a:p>
            <a:r>
              <a:rPr lang="fr-FR" sz="1400" b="1">
                <a:solidFill>
                  <a:schemeClr val="tx1"/>
                </a:solidFill>
                <a:ea typeface="Calibri"/>
                <a:cs typeface="Calibri"/>
              </a:rPr>
              <a:t>Bibliothèques sociétés : </a:t>
            </a:r>
            <a:r>
              <a:rPr lang="fr-FR" sz="1400">
                <a:solidFill>
                  <a:schemeClr val="tx1"/>
                </a:solidFill>
                <a:ea typeface="Calibri"/>
                <a:cs typeface="Calibri"/>
              </a:rPr>
              <a:t>mise à jour des actes de cession de titres.</a:t>
            </a:r>
          </a:p>
          <a:p>
            <a:r>
              <a:rPr lang="fr-FR" sz="1400" u="sng">
                <a:solidFill>
                  <a:schemeClr val="tx1"/>
                </a:solidFill>
                <a:ea typeface="Calibri"/>
                <a:cs typeface="Calibri"/>
              </a:rPr>
              <a:t>Dispositions intégrées : </a:t>
            </a:r>
            <a:r>
              <a:rPr lang="fr-FR" sz="1400"/>
              <a:t>à peine de nullité, toute cession de parts ou d'actions d'une société à prépondérance immobilière doivent être constatée par acte authentique, acte d'avocat ou acte d'expert-comptable - l'acte sous seing privé « libre » n'étant plus admis (art. 68 de la loi).</a:t>
            </a:r>
            <a:endParaRPr lang="fr-FR" sz="1500">
              <a:solidFill>
                <a:srgbClr val="4472C4"/>
              </a:solidFill>
              <a:ea typeface="Calibri"/>
              <a:cs typeface="Calibri"/>
            </a:endParaRPr>
          </a:p>
          <a:p>
            <a:endParaRPr lang="fr-FR" altLang="fr-FR" sz="1400" i="1">
              <a:solidFill>
                <a:schemeClr val="tx1"/>
              </a:solidFill>
            </a:endParaRPr>
          </a:p>
          <a:p>
            <a:r>
              <a:rPr lang="fr-FR" altLang="fr-FR" sz="1400" i="1">
                <a:solidFill>
                  <a:schemeClr val="tx1"/>
                </a:solidFill>
              </a:rPr>
              <a:t>Entrée en vigueur le 27 juin 2026</a:t>
            </a:r>
            <a:endParaRPr lang="fr-FR" sz="1400">
              <a:solidFill>
                <a:schemeClr val="tx1"/>
              </a:solidFill>
              <a:ea typeface="Calibri"/>
              <a:cs typeface="Calibri"/>
            </a:endParaRPr>
          </a:p>
          <a:p>
            <a:endParaRPr lang="fr-FR" sz="1500">
              <a:solidFill>
                <a:srgbClr val="4472C4"/>
              </a:solidFill>
              <a:ea typeface="Calibri"/>
              <a:cs typeface="Calibri"/>
            </a:endParaRPr>
          </a:p>
          <a:p>
            <a:r>
              <a:rPr lang="fr-FR" sz="1500">
                <a:solidFill>
                  <a:srgbClr val="4472C4"/>
                </a:solidFill>
                <a:ea typeface="Calibri"/>
                <a:cs typeface="Calibri"/>
                <a:hlinkClick r:id="rId4">
                  <a:extLst>
                    <a:ext uri="{A12FA001-AC4F-418D-AE19-62706E023703}">
                      <ahyp:hlinkClr xmlns:ahyp="http://schemas.microsoft.com/office/drawing/2018/hyperlinkcolor" val="tx"/>
                    </a:ext>
                  </a:extLst>
                </a:hlinkClick>
              </a:rPr>
              <a:t>Loi n° 2026-403 du 26 mai 2026 de simplification de la vie économique</a:t>
            </a:r>
          </a:p>
          <a:p>
            <a:endParaRPr lang="fr-FR" sz="1500">
              <a:solidFill>
                <a:srgbClr val="4472C4"/>
              </a:solidFill>
              <a:ea typeface="Calibri"/>
              <a:cs typeface="Calibri"/>
            </a:endParaRPr>
          </a:p>
          <a:p>
            <a:r>
              <a:rPr lang="fr-FR" sz="1400" b="1">
                <a:solidFill>
                  <a:schemeClr val="tx1"/>
                </a:solidFill>
                <a:ea typeface="Calibri"/>
                <a:cs typeface="Calibri"/>
              </a:rPr>
              <a:t>Bibliothèque Baux : </a:t>
            </a:r>
            <a:r>
              <a:rPr lang="fr-FR" sz="1400">
                <a:solidFill>
                  <a:schemeClr val="tx1"/>
                </a:solidFill>
                <a:ea typeface="Calibri"/>
                <a:cs typeface="Calibri"/>
              </a:rPr>
              <a:t>mise à jour des actes dans les séquences </a:t>
            </a:r>
            <a:r>
              <a:rPr lang="fr-FR" sz="1400" i="1">
                <a:solidFill>
                  <a:schemeClr val="tx1"/>
                </a:solidFill>
                <a:ea typeface="Calibri"/>
                <a:cs typeface="Calibri"/>
              </a:rPr>
              <a:t>Bail commercial </a:t>
            </a:r>
            <a:r>
              <a:rPr lang="fr-FR" sz="1400">
                <a:solidFill>
                  <a:schemeClr val="tx1"/>
                </a:solidFill>
                <a:ea typeface="Calibri"/>
                <a:cs typeface="Calibri"/>
              </a:rPr>
              <a:t>(contrat de bail, renouvellement, résiliation, révision du loyer, déspécialisation) et </a:t>
            </a:r>
            <a:r>
              <a:rPr lang="fr-FR" sz="1400" i="1">
                <a:solidFill>
                  <a:schemeClr val="tx1"/>
                </a:solidFill>
                <a:ea typeface="Calibri"/>
                <a:cs typeface="Calibri"/>
              </a:rPr>
              <a:t>Bail professionnel.</a:t>
            </a:r>
          </a:p>
          <a:p>
            <a:pPr eaLnBrk="0" fontAlgn="base" hangingPunct="0"/>
            <a:r>
              <a:rPr lang="fr-FR" altLang="fr-FR" sz="1400" u="sng">
                <a:solidFill>
                  <a:schemeClr val="tx1"/>
                </a:solidFill>
              </a:rPr>
              <a:t>Dispositions intégrées :</a:t>
            </a:r>
            <a:r>
              <a:rPr lang="fr-FR" altLang="fr-FR" sz="1400">
                <a:solidFill>
                  <a:schemeClr val="tx1"/>
                </a:solidFill>
              </a:rPr>
              <a:t> </a:t>
            </a:r>
            <a:r>
              <a:rPr lang="fr-FR" sz="1400">
                <a:solidFill>
                  <a:schemeClr val="tx1"/>
                </a:solidFill>
                <a:ea typeface="+mn-lt"/>
                <a:cs typeface="+mn-lt"/>
              </a:rPr>
              <a:t>définition des locaux commerciaux ou artisanaux, droit au paiement mensuel du loyer, encadrement symétrique de l’indexation, plafonnement des garanties à un trimestre de loyer et nouvelles conditions de suspension de la clause résolutoire.</a:t>
            </a:r>
            <a:endParaRPr lang="fr-FR" altLang="fr-FR" sz="1400">
              <a:solidFill>
                <a:schemeClr val="tx1"/>
              </a:solidFill>
              <a:ea typeface="+mn-lt"/>
              <a:cs typeface="+mn-lt"/>
            </a:endParaRPr>
          </a:p>
          <a:p>
            <a:pPr lvl="0" eaLnBrk="0" fontAlgn="base" hangingPunct="0">
              <a:spcBef>
                <a:spcPct val="0"/>
              </a:spcBef>
              <a:spcAft>
                <a:spcPct val="0"/>
              </a:spcAft>
            </a:pPr>
            <a:endParaRPr lang="fr-FR" altLang="fr-FR" sz="1400">
              <a:solidFill>
                <a:schemeClr val="tx1"/>
              </a:solidFill>
              <a:ea typeface="Calibri"/>
              <a:cs typeface="Calibri"/>
            </a:endParaRPr>
          </a:p>
          <a:p>
            <a:pPr lvl="0" eaLnBrk="0" fontAlgn="base" hangingPunct="0">
              <a:spcBef>
                <a:spcPct val="0"/>
              </a:spcBef>
              <a:spcAft>
                <a:spcPct val="0"/>
              </a:spcAft>
            </a:pPr>
            <a:r>
              <a:rPr lang="fr-FR" altLang="fr-FR" sz="1400" i="1">
                <a:solidFill>
                  <a:schemeClr val="tx1"/>
                </a:solidFill>
              </a:rPr>
              <a:t>Entrée en vigueur le 28 mai 2026</a:t>
            </a:r>
            <a:endParaRPr lang="fr-FR" altLang="fr-FR" sz="1400" i="1">
              <a:solidFill>
                <a:schemeClr val="tx1"/>
              </a:solidFill>
              <a:ea typeface="Calibri"/>
              <a:cs typeface="Calibri"/>
            </a:endParaRPr>
          </a:p>
          <a:p>
            <a:pPr lvl="0" eaLnBrk="0" fontAlgn="base" hangingPunct="0">
              <a:spcBef>
                <a:spcPct val="0"/>
              </a:spcBef>
              <a:spcAft>
                <a:spcPct val="0"/>
              </a:spcAft>
            </a:pPr>
            <a:endParaRPr lang="fr-FR" altLang="fr-FR" sz="1400">
              <a:solidFill>
                <a:schemeClr val="tx1"/>
              </a:solidFill>
            </a:endParaRPr>
          </a:p>
          <a:p>
            <a:pPr eaLnBrk="0" fontAlgn="base" hangingPunct="0">
              <a:spcBef>
                <a:spcPct val="0"/>
              </a:spcBef>
              <a:spcAft>
                <a:spcPct val="0"/>
              </a:spcAft>
            </a:pPr>
            <a:r>
              <a:rPr lang="fr-FR" sz="1400"/>
              <a:t>Puis </a:t>
            </a:r>
            <a:r>
              <a:rPr lang="fr-FR" sz="1400">
                <a:solidFill>
                  <a:schemeClr val="tx1"/>
                </a:solidFill>
              </a:rPr>
              <a:t>mise à jour des actes dans les séquences </a:t>
            </a:r>
            <a:r>
              <a:rPr lang="fr-FR" sz="1400" i="1">
                <a:solidFill>
                  <a:schemeClr val="tx1"/>
                </a:solidFill>
              </a:rPr>
              <a:t>Bail commercial </a:t>
            </a:r>
            <a:r>
              <a:rPr lang="fr-FR" sz="1400">
                <a:solidFill>
                  <a:schemeClr val="tx1"/>
                </a:solidFill>
              </a:rPr>
              <a:t>et</a:t>
            </a:r>
            <a:r>
              <a:rPr lang="fr-FR" sz="1400" i="1">
                <a:solidFill>
                  <a:schemeClr val="tx1"/>
                </a:solidFill>
              </a:rPr>
              <a:t> Bail professionnel.</a:t>
            </a:r>
            <a:endParaRPr lang="fr-FR" altLang="fr-FR" sz="1400" i="1">
              <a:solidFill>
                <a:schemeClr val="tx1"/>
              </a:solidFill>
              <a:ea typeface="Calibri"/>
              <a:cs typeface="Calibri"/>
            </a:endParaRPr>
          </a:p>
          <a:p>
            <a:pPr>
              <a:spcBef>
                <a:spcPct val="0"/>
              </a:spcBef>
              <a:spcAft>
                <a:spcPct val="0"/>
              </a:spcAft>
            </a:pPr>
            <a:r>
              <a:rPr lang="fr-FR" sz="1400" u="sng"/>
              <a:t>Dispositions intégrées :</a:t>
            </a:r>
            <a:r>
              <a:rPr lang="fr-FR" sz="1400"/>
              <a:t> </a:t>
            </a:r>
            <a:r>
              <a:rPr lang="fr-FR" sz="1400">
                <a:ea typeface="+mn-lt"/>
                <a:cs typeface="+mn-lt"/>
              </a:rPr>
              <a:t>en cas de mutation des locaux, transmission de plein droit au nouveau bailleur de l’obligation de restitution du dépôt de garantie et caducité des autres garanties ; restitution du dépôt de garantie dans un délai maximal de trois mois à compter de la remise des clés et restitution ou mainlevée des autres garanties dans un délai maximal de six mois.</a:t>
            </a:r>
            <a:endParaRPr lang="fr-FR" altLang="fr-FR" sz="1400">
              <a:solidFill>
                <a:schemeClr val="tx1"/>
              </a:solidFill>
              <a:ea typeface="Calibri"/>
              <a:cs typeface="Calibri"/>
            </a:endParaRPr>
          </a:p>
          <a:p>
            <a:pPr>
              <a:spcBef>
                <a:spcPct val="0"/>
              </a:spcBef>
              <a:spcAft>
                <a:spcPct val="0"/>
              </a:spcAft>
            </a:pPr>
            <a:endParaRPr lang="fr-FR" sz="1400">
              <a:solidFill>
                <a:schemeClr val="tx1"/>
              </a:solidFill>
              <a:ea typeface="Calibri"/>
              <a:cs typeface="Calibri"/>
            </a:endParaRPr>
          </a:p>
          <a:p>
            <a:pPr>
              <a:spcBef>
                <a:spcPct val="0"/>
              </a:spcBef>
              <a:spcAft>
                <a:spcPct val="0"/>
              </a:spcAft>
            </a:pPr>
            <a:r>
              <a:rPr lang="fr-FR" sz="1400" i="1">
                <a:solidFill>
                  <a:schemeClr val="tx1"/>
                </a:solidFill>
                <a:ea typeface="Calibri"/>
                <a:cs typeface="Calibri"/>
              </a:rPr>
              <a:t>Entrée en vigueur le 26 août 2026</a:t>
            </a:r>
            <a:endParaRPr lang="fr-FR">
              <a:solidFill>
                <a:schemeClr val="tx1"/>
              </a:solidFill>
            </a:endParaRPr>
          </a:p>
          <a:p>
            <a:endParaRPr lang="fr-FR" sz="1500">
              <a:solidFill>
                <a:srgbClr val="0563C1"/>
              </a:solidFill>
              <a:ea typeface="Calibri" panose="020F0502020204030204"/>
              <a:cs typeface="Calibri"/>
              <a:hlinkClick r:id="rId5">
                <a:extLst>
                  <a:ext uri="{A12FA001-AC4F-418D-AE19-62706E023703}">
                    <ahyp:hlinkClr xmlns:ahyp="http://schemas.microsoft.com/office/drawing/2018/hyperlinkcolor" val="tx"/>
                  </a:ext>
                </a:extLst>
              </a:hlinkClick>
            </a:endParaRPr>
          </a:p>
          <a:p>
            <a:endParaRPr lang="fr-FR" sz="1600">
              <a:solidFill>
                <a:srgbClr val="4472C4"/>
              </a:solidFill>
              <a:ea typeface="Calibri" panose="020F0502020204030204"/>
              <a:cs typeface="Calibri"/>
            </a:endParaRPr>
          </a:p>
          <a:p>
            <a:endParaRPr lang="fr-FR" sz="1600">
              <a:solidFill>
                <a:schemeClr val="tx1"/>
              </a:solidFill>
              <a:ea typeface="Calibri" panose="020F0502020204030204"/>
              <a:cs typeface="Calibri" panose="020F0502020204030204"/>
            </a:endParaRPr>
          </a:p>
          <a:p>
            <a:pPr algn="l"/>
            <a:endParaRPr lang="fr-FR" sz="1500" i="1">
              <a:solidFill>
                <a:schemeClr val="tx1"/>
              </a:solidFill>
              <a:ea typeface="Calibri" panose="020F0502020204030204"/>
              <a:cs typeface="Times New Roman" panose="02020603050405020304" pitchFamily="18" charset="0"/>
            </a:endParaRPr>
          </a:p>
          <a:p>
            <a:endParaRPr lang="fr-FR" sz="1500" i="1">
              <a:solidFill>
                <a:schemeClr val="tx1"/>
              </a:solidFill>
              <a:ea typeface="Calibri" panose="020F0502020204030204"/>
              <a:cs typeface="Times New Roman" panose="02020603050405020304" pitchFamily="18" charset="0"/>
            </a:endParaRPr>
          </a:p>
        </p:txBody>
      </p:sp>
    </p:spTree>
    <p:extLst>
      <p:ext uri="{BB962C8B-B14F-4D97-AF65-F5344CB8AC3E}">
        <p14:creationId xmlns:p14="http://schemas.microsoft.com/office/powerpoint/2010/main" val="2594044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79934-5ED6-E64B-8791-F1A011CD1D68}"/>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F9841D8-3E12-019C-C3ED-D0B7A45FDB9E}"/>
              </a:ext>
            </a:extLst>
          </p:cNvPr>
          <p:cNvSpPr>
            <a:spLocks noGrp="1"/>
          </p:cNvSpPr>
          <p:nvPr>
            <p:ph type="ftr" sz="quarter" idx="11"/>
          </p:nvPr>
        </p:nvSpPr>
        <p:spPr>
          <a:xfrm>
            <a:off x="4276141" y="6457885"/>
            <a:ext cx="7678322" cy="400115"/>
          </a:xfrm>
        </p:spPr>
        <p:txBody>
          <a:bodyPr/>
          <a:lstStyle/>
          <a:p>
            <a:r>
              <a:rPr lang="fr-FR"/>
              <a:t>LEXISNEXIS - LEXIS POLY – NOTICE DE VERSION PRODUIT </a:t>
            </a:r>
          </a:p>
        </p:txBody>
      </p:sp>
      <p:sp>
        <p:nvSpPr>
          <p:cNvPr id="7" name="Titre 6">
            <a:extLst>
              <a:ext uri="{FF2B5EF4-FFF2-40B4-BE49-F238E27FC236}">
                <a16:creationId xmlns:a16="http://schemas.microsoft.com/office/drawing/2014/main" id="{CC22BD43-7F86-330C-E6D2-EBDB03CA52A4}"/>
              </a:ext>
            </a:extLst>
          </p:cNvPr>
          <p:cNvSpPr>
            <a:spLocks noGrp="1"/>
          </p:cNvSpPr>
          <p:nvPr>
            <p:ph type="title"/>
          </p:nvPr>
        </p:nvSpPr>
        <p:spPr>
          <a:xfrm>
            <a:off x="151814" y="429419"/>
            <a:ext cx="3924886" cy="1325563"/>
          </a:xfrm>
        </p:spPr>
        <p:txBody>
          <a:bodyPr>
            <a:normAutofit/>
          </a:bodyPr>
          <a:lstStyle/>
          <a:p>
            <a:r>
              <a:rPr lang="fr-FR"/>
              <a:t>textes traités</a:t>
            </a:r>
          </a:p>
        </p:txBody>
      </p:sp>
      <p:sp>
        <p:nvSpPr>
          <p:cNvPr id="3" name="Espace réservé de la date 2">
            <a:extLst>
              <a:ext uri="{FF2B5EF4-FFF2-40B4-BE49-F238E27FC236}">
                <a16:creationId xmlns:a16="http://schemas.microsoft.com/office/drawing/2014/main" id="{CE4BC53E-5F99-F581-2436-C201A45083C1}"/>
              </a:ext>
            </a:extLst>
          </p:cNvPr>
          <p:cNvSpPr>
            <a:spLocks noGrp="1"/>
          </p:cNvSpPr>
          <p:nvPr>
            <p:ph type="dt" sz="half" idx="10"/>
          </p:nvPr>
        </p:nvSpPr>
        <p:spPr>
          <a:xfrm>
            <a:off x="151814" y="6492752"/>
            <a:ext cx="3924886" cy="365125"/>
          </a:xfrm>
        </p:spPr>
        <p:txBody>
          <a:bodyPr/>
          <a:lstStyle/>
          <a:p>
            <a:r>
              <a:rPr lang="fr-FR"/>
              <a:t>SEPTEMBRE 2026</a:t>
            </a:r>
          </a:p>
        </p:txBody>
      </p:sp>
      <p:sp>
        <p:nvSpPr>
          <p:cNvPr id="4" name="Espace réservé du numéro de diapositive 3">
            <a:extLst>
              <a:ext uri="{FF2B5EF4-FFF2-40B4-BE49-F238E27FC236}">
                <a16:creationId xmlns:a16="http://schemas.microsoft.com/office/drawing/2014/main" id="{86F7C4AB-B175-41B4-585D-48C8335530A7}"/>
              </a:ext>
            </a:extLst>
          </p:cNvPr>
          <p:cNvSpPr>
            <a:spLocks noGrp="1"/>
          </p:cNvSpPr>
          <p:nvPr>
            <p:ph type="sldNum" sz="quarter" idx="12"/>
          </p:nvPr>
        </p:nvSpPr>
        <p:spPr/>
        <p:txBody>
          <a:bodyPr/>
          <a:lstStyle/>
          <a:p>
            <a:fld id="{CE2CA558-F8B2-4A45-9D98-6D6DAC54E46D}" type="slidenum">
              <a:rPr lang="fr-FR" smtClean="0"/>
              <a:pPr/>
              <a:t>5</a:t>
            </a:fld>
            <a:endParaRPr lang="fr-FR"/>
          </a:p>
        </p:txBody>
      </p:sp>
      <p:sp>
        <p:nvSpPr>
          <p:cNvPr id="8" name="Espace réservé du contenu 7">
            <a:extLst>
              <a:ext uri="{FF2B5EF4-FFF2-40B4-BE49-F238E27FC236}">
                <a16:creationId xmlns:a16="http://schemas.microsoft.com/office/drawing/2014/main" id="{941036B6-1C2F-5CA2-9A51-D658117F110C}"/>
              </a:ext>
            </a:extLst>
          </p:cNvPr>
          <p:cNvSpPr>
            <a:spLocks noGrp="1"/>
          </p:cNvSpPr>
          <p:nvPr>
            <p:ph idx="1"/>
          </p:nvPr>
        </p:nvSpPr>
        <p:spPr/>
        <p:txBody>
          <a:bodyPr lIns="91440" tIns="45720" rIns="91440" bIns="45720" anchor="t">
            <a:normAutofit/>
          </a:bodyPr>
          <a:lstStyle/>
          <a:p>
            <a:pPr marL="0" indent="0">
              <a:buNone/>
            </a:pPr>
            <a:r>
              <a:rPr lang="fr-FR"/>
              <a:t>« Découvrez les textes traités par les équipes éditoriales LexisNexis dans le cadre de cette mise à jour »</a:t>
            </a:r>
          </a:p>
        </p:txBody>
      </p:sp>
      <p:sp>
        <p:nvSpPr>
          <p:cNvPr id="9" name="Espace réservé du contenu 8">
            <a:extLst>
              <a:ext uri="{FF2B5EF4-FFF2-40B4-BE49-F238E27FC236}">
                <a16:creationId xmlns:a16="http://schemas.microsoft.com/office/drawing/2014/main" id="{9BBC2575-4BDD-3D04-1A7A-00DD929BE1B7}"/>
              </a:ext>
            </a:extLst>
          </p:cNvPr>
          <p:cNvSpPr>
            <a:spLocks noGrp="1"/>
          </p:cNvSpPr>
          <p:nvPr>
            <p:ph idx="13"/>
          </p:nvPr>
        </p:nvSpPr>
        <p:spPr>
          <a:xfrm>
            <a:off x="151814" y="1782117"/>
            <a:ext cx="3924886" cy="1025611"/>
          </a:xfrm>
        </p:spPr>
        <p:txBody>
          <a:bodyPr lIns="91440" tIns="45720" rIns="91440" bIns="45720" anchor="t">
            <a:normAutofit/>
          </a:bodyPr>
          <a:lstStyle/>
          <a:p>
            <a:r>
              <a:rPr lang="fr-FR"/>
              <a:t>LEXIS PolyActe</a:t>
            </a:r>
          </a:p>
          <a:p>
            <a:r>
              <a:rPr lang="fr-FR"/>
              <a:t>LES BIBLIOTHÈQUES D’ACTES</a:t>
            </a:r>
            <a:endParaRPr lang="fr-FR">
              <a:ea typeface="Calibri Light"/>
              <a:cs typeface="Calibri Light"/>
            </a:endParaRPr>
          </a:p>
          <a:p>
            <a:r>
              <a:rPr lang="fr-FR">
                <a:ea typeface="Calibri Light"/>
                <a:cs typeface="Calibri Light"/>
              </a:rPr>
              <a:t>1/2</a:t>
            </a:r>
          </a:p>
        </p:txBody>
      </p:sp>
      <p:sp>
        <p:nvSpPr>
          <p:cNvPr id="6" name="Rectangle 5">
            <a:extLst>
              <a:ext uri="{FF2B5EF4-FFF2-40B4-BE49-F238E27FC236}">
                <a16:creationId xmlns:a16="http://schemas.microsoft.com/office/drawing/2014/main" id="{7536E324-088C-8F07-9F99-ACC9B1E899E6}"/>
              </a:ext>
            </a:extLst>
          </p:cNvPr>
          <p:cNvSpPr/>
          <p:nvPr/>
        </p:nvSpPr>
        <p:spPr>
          <a:xfrm>
            <a:off x="6915150" y="3683000"/>
            <a:ext cx="1035050" cy="12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A2946014-FF5C-1C61-53A7-1B99A024630F}"/>
              </a:ext>
            </a:extLst>
          </p:cNvPr>
          <p:cNvSpPr/>
          <p:nvPr/>
        </p:nvSpPr>
        <p:spPr>
          <a:xfrm>
            <a:off x="4624281" y="400113"/>
            <a:ext cx="6982041" cy="6057771"/>
          </a:xfrm>
          <a:prstGeom prst="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a:spcBef>
                <a:spcPct val="0"/>
              </a:spcBef>
              <a:spcAft>
                <a:spcPct val="0"/>
              </a:spcAft>
            </a:pPr>
            <a:endParaRPr lang="fr-FR" sz="1400" b="1">
              <a:solidFill>
                <a:schemeClr val="tx1"/>
              </a:solidFill>
              <a:ea typeface="Calibri"/>
              <a:cs typeface="Calibri"/>
            </a:endParaRPr>
          </a:p>
          <a:p>
            <a:pPr>
              <a:spcBef>
                <a:spcPct val="0"/>
              </a:spcBef>
              <a:spcAft>
                <a:spcPct val="0"/>
              </a:spcAft>
            </a:pPr>
            <a:r>
              <a:rPr lang="fr-FR" sz="1400" b="1">
                <a:solidFill>
                  <a:schemeClr val="tx1"/>
                </a:solidFill>
                <a:ea typeface="Calibri"/>
                <a:cs typeface="Calibri"/>
              </a:rPr>
              <a:t>Bibliothèque Fonds de commerce : </a:t>
            </a:r>
            <a:r>
              <a:rPr lang="fr-FR" sz="1400">
                <a:solidFill>
                  <a:schemeClr val="tx1"/>
                </a:solidFill>
                <a:ea typeface="Calibri"/>
                <a:cs typeface="Calibri"/>
              </a:rPr>
              <a:t>mise à jour des actes dans les séquences </a:t>
            </a:r>
            <a:r>
              <a:rPr lang="fr-FR" sz="1400" i="1">
                <a:solidFill>
                  <a:schemeClr val="tx1"/>
                </a:solidFill>
                <a:ea typeface="Calibri"/>
                <a:cs typeface="Calibri"/>
              </a:rPr>
              <a:t>Promesse de vente</a:t>
            </a:r>
            <a:r>
              <a:rPr lang="fr-FR" sz="1400">
                <a:solidFill>
                  <a:schemeClr val="tx1"/>
                </a:solidFill>
                <a:ea typeface="Calibri"/>
                <a:cs typeface="Calibri"/>
              </a:rPr>
              <a:t> et </a:t>
            </a:r>
            <a:r>
              <a:rPr lang="fr-FR" sz="1400" i="1">
                <a:solidFill>
                  <a:schemeClr val="tx1"/>
                </a:solidFill>
                <a:ea typeface="Calibri"/>
                <a:cs typeface="Calibri"/>
              </a:rPr>
              <a:t>Vente de fonds de commerce</a:t>
            </a:r>
            <a:r>
              <a:rPr lang="fr-FR" sz="1400">
                <a:solidFill>
                  <a:schemeClr val="tx1"/>
                </a:solidFill>
                <a:ea typeface="Calibri"/>
                <a:cs typeface="Calibri"/>
              </a:rPr>
              <a:t>.</a:t>
            </a:r>
            <a:endParaRPr lang="fr-FR" sz="1400">
              <a:solidFill>
                <a:srgbClr val="000000"/>
              </a:solidFill>
              <a:ea typeface="Calibri"/>
              <a:cs typeface="Calibri"/>
            </a:endParaRPr>
          </a:p>
          <a:p>
            <a:r>
              <a:rPr lang="fr-FR" sz="1400" u="sng">
                <a:solidFill>
                  <a:schemeClr val="tx1"/>
                </a:solidFill>
                <a:ea typeface="Calibri"/>
                <a:cs typeface="Calibri"/>
              </a:rPr>
              <a:t>Dispositions intégrées :</a:t>
            </a:r>
            <a:r>
              <a:rPr lang="fr-FR" sz="1400">
                <a:solidFill>
                  <a:schemeClr val="tx1"/>
                </a:solidFill>
                <a:ea typeface="Calibri"/>
                <a:cs typeface="Calibri"/>
              </a:rPr>
              <a:t> </a:t>
            </a:r>
            <a:r>
              <a:rPr lang="fr-FR" sz="1400">
                <a:solidFill>
                  <a:schemeClr val="tx1"/>
                </a:solidFill>
                <a:ea typeface="+mn-lt"/>
                <a:cs typeface="+mn-lt"/>
              </a:rPr>
              <a:t>information et consultation du CSE exerçant les attributions prévues par l’article L. 2312-1, alinéa 2, du Code du travail, conformément à l’article L. 141-28 du Code de commerce. Dans les autres entreprises ou en cas d’absence de CSE régulièrement constatée, maintien de l’information directe des salariés, avec un délai réduit à un mois et un plafond d’amende civile abaissé à 0,5 % du montant de la vente.</a:t>
            </a:r>
            <a:endParaRPr lang="en-US" sz="1400">
              <a:solidFill>
                <a:schemeClr val="tx1"/>
              </a:solidFill>
              <a:ea typeface="Calibri"/>
              <a:cs typeface="Calibri"/>
            </a:endParaRPr>
          </a:p>
          <a:p>
            <a:r>
              <a:rPr lang="fr-FR" sz="1400">
                <a:solidFill>
                  <a:schemeClr val="tx1"/>
                </a:solidFill>
                <a:ea typeface="+mn-lt"/>
                <a:cs typeface="+mn-lt"/>
              </a:rPr>
              <a:t>Abrogation des articles L. 141-29 à L. 141-32 du Code de commerce, entraînant notamment la suppression de l’obligation spécifique de discrétion prévue par l’ancien article L. 141-30.</a:t>
            </a:r>
            <a:endParaRPr lang="fr-FR"/>
          </a:p>
          <a:p>
            <a:endParaRPr lang="fr-FR" sz="1400" u="sng">
              <a:solidFill>
                <a:schemeClr val="tx1"/>
              </a:solidFill>
              <a:ea typeface="Calibri"/>
              <a:cs typeface="Calibri"/>
            </a:endParaRPr>
          </a:p>
          <a:p>
            <a:r>
              <a:rPr lang="fr-FR" sz="1400" i="1">
                <a:solidFill>
                  <a:schemeClr val="tx1"/>
                </a:solidFill>
                <a:ea typeface="Calibri"/>
                <a:cs typeface="Calibri"/>
              </a:rPr>
              <a:t>Entrée en vigueur le 26 juillet 2026</a:t>
            </a:r>
            <a:endParaRPr lang="fr-FR"/>
          </a:p>
          <a:p>
            <a:endParaRPr lang="fr-FR" sz="1400">
              <a:solidFill>
                <a:srgbClr val="000000"/>
              </a:solidFill>
              <a:ea typeface="Calibri"/>
              <a:cs typeface="Calibri"/>
              <a:hlinkClick r:id="rId3">
                <a:extLst>
                  <a:ext uri="{A12FA001-AC4F-418D-AE19-62706E023703}">
                    <ahyp:hlinkClr xmlns:ahyp="http://schemas.microsoft.com/office/drawing/2018/hyperlinkcolor" val="tx"/>
                  </a:ext>
                </a:extLst>
              </a:hlinkClick>
            </a:endParaRPr>
          </a:p>
          <a:p>
            <a:endParaRPr lang="fr-FR" sz="1500">
              <a:solidFill>
                <a:srgbClr val="0563C1"/>
              </a:solidFill>
              <a:ea typeface="Calibri"/>
              <a:cs typeface="Calibri"/>
              <a:hlinkClick r:id="rId3">
                <a:extLst>
                  <a:ext uri="{A12FA001-AC4F-418D-AE19-62706E023703}">
                    <ahyp:hlinkClr xmlns:ahyp="http://schemas.microsoft.com/office/drawing/2018/hyperlinkcolor" val="tx"/>
                  </a:ext>
                </a:extLst>
              </a:hlinkClick>
            </a:endParaRPr>
          </a:p>
          <a:p>
            <a:pPr fontAlgn="base"/>
            <a:r>
              <a:rPr lang="fr-FR" sz="1400" b="1"/>
              <a:t>Bibliothèque Droit des sociétés : </a:t>
            </a:r>
            <a:r>
              <a:rPr lang="fr-FR" sz="1400"/>
              <a:t>mise à jour des modèles de lettres d'information, promesses et conventions de cession de droits sociaux. </a:t>
            </a:r>
          </a:p>
          <a:p>
            <a:pPr fontAlgn="base"/>
            <a:r>
              <a:rPr lang="fr-FR" sz="1400" u="sng"/>
              <a:t>Dispositions intégrées :</a:t>
            </a:r>
            <a:r>
              <a:rPr lang="fr-FR" sz="1400"/>
              <a:t> la simplification de l'information préalable des salariés décrite ci-avant impacte également les cessions de droits sociaux. Les entreprises dotées d'un CSE relèvent d'un régime centré sur l'information et la consultation de cette instance, tandis que celles qui en sont dépourvues bénéficient d'un délai d'information réduit à un mois, contre deux auparavant.</a:t>
            </a:r>
            <a:endParaRPr lang="fr-FR" sz="1600">
              <a:solidFill>
                <a:srgbClr val="4472C4"/>
              </a:solidFill>
              <a:ea typeface="Calibri"/>
              <a:cs typeface="Calibri"/>
            </a:endParaRPr>
          </a:p>
          <a:p>
            <a:endParaRPr lang="fr-FR" sz="1600">
              <a:solidFill>
                <a:srgbClr val="000000"/>
              </a:solidFill>
              <a:ea typeface="Calibri"/>
              <a:cs typeface="Calibri"/>
            </a:endParaRPr>
          </a:p>
          <a:p>
            <a:r>
              <a:rPr lang="fr-FR" sz="1400" i="1">
                <a:solidFill>
                  <a:schemeClr val="tx1"/>
                </a:solidFill>
                <a:ea typeface="Calibri"/>
                <a:cs typeface="Calibri"/>
              </a:rPr>
              <a:t>Entrée en vigueur le 26 juillet 2026</a:t>
            </a:r>
            <a:endParaRPr lang="fr-FR" sz="1400"/>
          </a:p>
          <a:p>
            <a:endParaRPr lang="fr-FR" sz="1500" i="1">
              <a:solidFill>
                <a:srgbClr val="000000"/>
              </a:solidFill>
              <a:ea typeface="Calibri"/>
              <a:cs typeface="Times New Roman"/>
            </a:endParaRPr>
          </a:p>
          <a:p>
            <a:endParaRPr lang="fr-FR" sz="1500" i="1">
              <a:solidFill>
                <a:srgbClr val="000000"/>
              </a:solidFill>
              <a:ea typeface="Calibri"/>
              <a:cs typeface="Times New Roman" panose="02020603050405020304" pitchFamily="18" charset="0"/>
            </a:endParaRPr>
          </a:p>
        </p:txBody>
      </p:sp>
    </p:spTree>
    <p:extLst>
      <p:ext uri="{BB962C8B-B14F-4D97-AF65-F5344CB8AC3E}">
        <p14:creationId xmlns:p14="http://schemas.microsoft.com/office/powerpoint/2010/main" val="1270915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A3298-1C4F-1C7D-5ED2-BFC171ECC69E}"/>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699F318-7BDB-3595-E447-E131BCF1BBA0}"/>
              </a:ext>
            </a:extLst>
          </p:cNvPr>
          <p:cNvSpPr>
            <a:spLocks noGrp="1"/>
          </p:cNvSpPr>
          <p:nvPr>
            <p:ph type="ftr" sz="quarter" idx="11"/>
          </p:nvPr>
        </p:nvSpPr>
        <p:spPr>
          <a:xfrm>
            <a:off x="4276141" y="6457885"/>
            <a:ext cx="7678322" cy="400115"/>
          </a:xfrm>
        </p:spPr>
        <p:txBody>
          <a:bodyPr/>
          <a:lstStyle/>
          <a:p>
            <a:r>
              <a:rPr lang="fr-FR"/>
              <a:t>LEXISNEXIS - LEXIS POLY – NOTICE DE VERSION PRODUIT </a:t>
            </a:r>
          </a:p>
        </p:txBody>
      </p:sp>
      <p:sp>
        <p:nvSpPr>
          <p:cNvPr id="7" name="Titre 6">
            <a:extLst>
              <a:ext uri="{FF2B5EF4-FFF2-40B4-BE49-F238E27FC236}">
                <a16:creationId xmlns:a16="http://schemas.microsoft.com/office/drawing/2014/main" id="{AD0E68E3-A4FA-2B8E-6FB5-FDE43920444F}"/>
              </a:ext>
            </a:extLst>
          </p:cNvPr>
          <p:cNvSpPr>
            <a:spLocks noGrp="1"/>
          </p:cNvSpPr>
          <p:nvPr>
            <p:ph type="title"/>
          </p:nvPr>
        </p:nvSpPr>
        <p:spPr>
          <a:xfrm>
            <a:off x="151814" y="429419"/>
            <a:ext cx="3924886" cy="1325563"/>
          </a:xfrm>
        </p:spPr>
        <p:txBody>
          <a:bodyPr>
            <a:normAutofit/>
          </a:bodyPr>
          <a:lstStyle/>
          <a:p>
            <a:r>
              <a:rPr lang="fr-FR"/>
              <a:t>textes traités</a:t>
            </a:r>
          </a:p>
        </p:txBody>
      </p:sp>
      <p:sp>
        <p:nvSpPr>
          <p:cNvPr id="3" name="Espace réservé de la date 2">
            <a:extLst>
              <a:ext uri="{FF2B5EF4-FFF2-40B4-BE49-F238E27FC236}">
                <a16:creationId xmlns:a16="http://schemas.microsoft.com/office/drawing/2014/main" id="{2A149F02-ED08-9571-D83B-7547DEFAC232}"/>
              </a:ext>
            </a:extLst>
          </p:cNvPr>
          <p:cNvSpPr>
            <a:spLocks noGrp="1"/>
          </p:cNvSpPr>
          <p:nvPr>
            <p:ph type="dt" sz="half" idx="10"/>
          </p:nvPr>
        </p:nvSpPr>
        <p:spPr>
          <a:xfrm>
            <a:off x="151814" y="6492752"/>
            <a:ext cx="3924886" cy="365125"/>
          </a:xfrm>
        </p:spPr>
        <p:txBody>
          <a:bodyPr/>
          <a:lstStyle/>
          <a:p>
            <a:r>
              <a:rPr lang="fr-FR"/>
              <a:t>SEPTEMBRE 2026</a:t>
            </a:r>
          </a:p>
        </p:txBody>
      </p:sp>
      <p:sp>
        <p:nvSpPr>
          <p:cNvPr id="4" name="Espace réservé du numéro de diapositive 3">
            <a:extLst>
              <a:ext uri="{FF2B5EF4-FFF2-40B4-BE49-F238E27FC236}">
                <a16:creationId xmlns:a16="http://schemas.microsoft.com/office/drawing/2014/main" id="{6431EC3B-FA85-00F0-301A-F9A75FC042D9}"/>
              </a:ext>
            </a:extLst>
          </p:cNvPr>
          <p:cNvSpPr>
            <a:spLocks noGrp="1"/>
          </p:cNvSpPr>
          <p:nvPr>
            <p:ph type="sldNum" sz="quarter" idx="12"/>
          </p:nvPr>
        </p:nvSpPr>
        <p:spPr/>
        <p:txBody>
          <a:bodyPr/>
          <a:lstStyle/>
          <a:p>
            <a:fld id="{CE2CA558-F8B2-4A45-9D98-6D6DAC54E46D}" type="slidenum">
              <a:rPr lang="fr-FR" smtClean="0"/>
              <a:pPr/>
              <a:t>6</a:t>
            </a:fld>
            <a:endParaRPr lang="fr-FR"/>
          </a:p>
        </p:txBody>
      </p:sp>
      <p:sp>
        <p:nvSpPr>
          <p:cNvPr id="8" name="Espace réservé du contenu 7">
            <a:extLst>
              <a:ext uri="{FF2B5EF4-FFF2-40B4-BE49-F238E27FC236}">
                <a16:creationId xmlns:a16="http://schemas.microsoft.com/office/drawing/2014/main" id="{FA8F79B7-3088-18EA-16FE-02B240D81203}"/>
              </a:ext>
            </a:extLst>
          </p:cNvPr>
          <p:cNvSpPr>
            <a:spLocks noGrp="1"/>
          </p:cNvSpPr>
          <p:nvPr>
            <p:ph idx="1"/>
          </p:nvPr>
        </p:nvSpPr>
        <p:spPr/>
        <p:txBody>
          <a:bodyPr lIns="91440" tIns="45720" rIns="91440" bIns="45720" anchor="t">
            <a:normAutofit/>
          </a:bodyPr>
          <a:lstStyle/>
          <a:p>
            <a:pPr marL="0" indent="0">
              <a:buNone/>
            </a:pPr>
            <a:r>
              <a:rPr lang="fr-FR"/>
              <a:t>« Découvrez les textes traités par les équipes éditoriales LexisNexis dans le cadre de cette mise à jour »</a:t>
            </a:r>
          </a:p>
        </p:txBody>
      </p:sp>
      <p:sp>
        <p:nvSpPr>
          <p:cNvPr id="9" name="Espace réservé du contenu 8">
            <a:extLst>
              <a:ext uri="{FF2B5EF4-FFF2-40B4-BE49-F238E27FC236}">
                <a16:creationId xmlns:a16="http://schemas.microsoft.com/office/drawing/2014/main" id="{1EF978B4-8013-0CF9-C0D0-464AD24F83A3}"/>
              </a:ext>
            </a:extLst>
          </p:cNvPr>
          <p:cNvSpPr>
            <a:spLocks noGrp="1"/>
          </p:cNvSpPr>
          <p:nvPr>
            <p:ph idx="13"/>
          </p:nvPr>
        </p:nvSpPr>
        <p:spPr>
          <a:xfrm>
            <a:off x="151814" y="1782117"/>
            <a:ext cx="3924886" cy="1025611"/>
          </a:xfrm>
        </p:spPr>
        <p:txBody>
          <a:bodyPr lIns="91440" tIns="45720" rIns="91440" bIns="45720" anchor="t">
            <a:normAutofit/>
          </a:bodyPr>
          <a:lstStyle/>
          <a:p>
            <a:r>
              <a:rPr lang="fr-FR"/>
              <a:t>LEXIS PolyActe</a:t>
            </a:r>
          </a:p>
          <a:p>
            <a:r>
              <a:rPr lang="fr-FR"/>
              <a:t>LES BIBLIOTHÈQUES D’ACTES</a:t>
            </a:r>
            <a:endParaRPr lang="fr-FR">
              <a:ea typeface="Calibri Light"/>
              <a:cs typeface="Calibri Light"/>
            </a:endParaRPr>
          </a:p>
          <a:p>
            <a:r>
              <a:rPr lang="fr-FR">
                <a:ea typeface="Calibri Light"/>
                <a:cs typeface="Calibri Light"/>
              </a:rPr>
              <a:t>1/2</a:t>
            </a:r>
          </a:p>
        </p:txBody>
      </p:sp>
      <p:sp>
        <p:nvSpPr>
          <p:cNvPr id="6" name="Rectangle 5">
            <a:extLst>
              <a:ext uri="{FF2B5EF4-FFF2-40B4-BE49-F238E27FC236}">
                <a16:creationId xmlns:a16="http://schemas.microsoft.com/office/drawing/2014/main" id="{14073D61-DE46-B6B6-FCA1-B718AFBF685D}"/>
              </a:ext>
            </a:extLst>
          </p:cNvPr>
          <p:cNvSpPr/>
          <p:nvPr/>
        </p:nvSpPr>
        <p:spPr>
          <a:xfrm>
            <a:off x="6915150" y="3683000"/>
            <a:ext cx="1035050" cy="12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B0C36396-0FB7-E053-C725-1F4F165D2E28}"/>
              </a:ext>
            </a:extLst>
          </p:cNvPr>
          <p:cNvSpPr/>
          <p:nvPr/>
        </p:nvSpPr>
        <p:spPr>
          <a:xfrm>
            <a:off x="4624281" y="268941"/>
            <a:ext cx="6982041" cy="6188943"/>
          </a:xfrm>
          <a:prstGeom prst="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fontAlgn="base"/>
            <a:r>
              <a:rPr lang="fr-FR" sz="1400" b="1"/>
              <a:t>Bibliothèque Droit du travail : </a:t>
            </a:r>
          </a:p>
          <a:p>
            <a:pPr fontAlgn="base"/>
            <a:r>
              <a:rPr lang="fr-FR" sz="1400" b="1"/>
              <a:t>- </a:t>
            </a:r>
            <a:r>
              <a:rPr lang="fr-FR" sz="1400"/>
              <a:t>Mise à jour de l’acte </a:t>
            </a:r>
            <a:r>
              <a:rPr lang="fr-FR" sz="1400" i="1"/>
              <a:t>Règlement intérieur</a:t>
            </a:r>
            <a:r>
              <a:rPr lang="fr-FR" sz="1400"/>
              <a:t>.  </a:t>
            </a:r>
          </a:p>
          <a:p>
            <a:pPr fontAlgn="base"/>
            <a:r>
              <a:rPr lang="fr-FR" sz="1400" u="sng"/>
              <a:t>Dispositions intégrées : </a:t>
            </a:r>
            <a:r>
              <a:rPr lang="fr-FR" sz="1400"/>
              <a:t>suppression de l’obligation de dépôt au greffe du conseil de prud’hommes (</a:t>
            </a:r>
            <a:r>
              <a:rPr lang="fr-FR" sz="1400" i="1"/>
              <a:t>C. trav., art. L. 1321-4</a:t>
            </a:r>
            <a:r>
              <a:rPr lang="fr-FR" sz="1400"/>
              <a:t> [modifié]), suppression de l’obligation de déclaration préalable à l’accueil d’un apprenti (</a:t>
            </a:r>
            <a:r>
              <a:rPr lang="fr-FR" sz="1400" i="1"/>
              <a:t>C. trav., art. L. 6223-1</a:t>
            </a:r>
            <a:r>
              <a:rPr lang="fr-FR" sz="1400"/>
              <a:t> [abrogé])  et suppression de l’obligation déclarative complémentaire sur l’organisation et les conditions de travail de l’apprenti (</a:t>
            </a:r>
            <a:r>
              <a:rPr lang="fr-FR" sz="1400" i="1"/>
              <a:t>C. trav., art. L. 6223-8-1</a:t>
            </a:r>
            <a:r>
              <a:rPr lang="fr-FR" sz="1400"/>
              <a:t> [modifié]).</a:t>
            </a:r>
          </a:p>
          <a:p>
            <a:pPr fontAlgn="base"/>
            <a:r>
              <a:rPr lang="fr-FR" sz="1400"/>
              <a:t>  </a:t>
            </a:r>
          </a:p>
          <a:p>
            <a:pPr fontAlgn="base"/>
            <a:r>
              <a:rPr lang="fr-FR" sz="1400" i="1"/>
              <a:t>Entrée en vigueur le 28 mai 2026</a:t>
            </a:r>
            <a:endParaRPr lang="fr-FR" sz="1400"/>
          </a:p>
          <a:p>
            <a:pPr fontAlgn="base"/>
            <a:r>
              <a:rPr lang="fr-FR" sz="1400"/>
              <a:t> </a:t>
            </a:r>
          </a:p>
          <a:p>
            <a:pPr fontAlgn="base"/>
            <a:r>
              <a:rPr lang="fr-FR" sz="1400"/>
              <a:t>- Mise à jour des actes dans la séquence </a:t>
            </a:r>
            <a:r>
              <a:rPr lang="fr-FR" sz="1400" i="1"/>
              <a:t>Information des salariés en cas de vente de l’entreprise (loi Hamon)</a:t>
            </a:r>
            <a:endParaRPr lang="fr-FR" sz="1400"/>
          </a:p>
          <a:p>
            <a:pPr fontAlgn="base"/>
            <a:r>
              <a:rPr lang="fr-FR" sz="1400" u="sng"/>
              <a:t>Dispositions intégrées : </a:t>
            </a:r>
            <a:r>
              <a:rPr lang="fr-FR" sz="1400"/>
              <a:t>information des salariés en cas de cession d’entreprise : pour les entreprises ≥ 50 salariés, suppression de l’information individuelle directe au profit de la seule information-consultation du CSE ; pour les entreprises &lt; 50 salariés, réduction du délai d’information de 2 à 1 mois et plafonnement de la pénalité à 0,5 % du prix de vente (</a:t>
            </a:r>
            <a:r>
              <a:rPr lang="fr-FR" sz="1400" i="1"/>
              <a:t>C. com., art. L. 141-23, L. 141-25 à L. 141-28, L. 23-10-1, L. 23-10-3 et L. 23-10-7</a:t>
            </a:r>
            <a:r>
              <a:rPr lang="fr-FR" sz="1400"/>
              <a:t> [modifiés] ; art. L. 141-29 à L. 141-32 et L. 23-10-8 à L. 23-10-11 [abrogés]).</a:t>
            </a:r>
            <a:endParaRPr lang="fr-FR" sz="1400">
              <a:ea typeface="Calibri"/>
              <a:cs typeface="Calibri"/>
            </a:endParaRPr>
          </a:p>
          <a:p>
            <a:pPr fontAlgn="base"/>
            <a:r>
              <a:rPr lang="fr-FR" sz="1400"/>
              <a:t>  </a:t>
            </a:r>
          </a:p>
          <a:p>
            <a:pPr fontAlgn="base"/>
            <a:r>
              <a:rPr lang="fr-FR" sz="1400" i="1"/>
              <a:t>Entrée en vigueur le 26 juillet 2026</a:t>
            </a:r>
            <a:endParaRPr lang="fr-FR" sz="1400"/>
          </a:p>
          <a:p>
            <a:endParaRPr lang="fr-FR" sz="1500">
              <a:solidFill>
                <a:srgbClr val="0563C1"/>
              </a:solidFill>
              <a:ea typeface="Calibri"/>
              <a:cs typeface="Calibri"/>
              <a:hlinkClick r:id="rId3">
                <a:extLst>
                  <a:ext uri="{A12FA001-AC4F-418D-AE19-62706E023703}">
                    <ahyp:hlinkClr xmlns:ahyp="http://schemas.microsoft.com/office/drawing/2018/hyperlinkcolor" val="tx"/>
                  </a:ext>
                </a:extLst>
              </a:hlinkClick>
            </a:endParaRPr>
          </a:p>
          <a:p>
            <a:r>
              <a:rPr lang="fr-FR" sz="1500">
                <a:solidFill>
                  <a:srgbClr val="4472C4"/>
                </a:solidFill>
                <a:ea typeface="Calibri" panose="020F0502020204030204"/>
                <a:cs typeface="Calibri"/>
                <a:hlinkClick r:id="rId4"/>
              </a:rPr>
              <a:t>Décret n° 2026-340 du 30 avril 2026  sur les formalités des entreprises</a:t>
            </a:r>
            <a:endParaRPr lang="fr-FR" sz="1500">
              <a:solidFill>
                <a:srgbClr val="4472C4"/>
              </a:solidFill>
              <a:ea typeface="Calibri" panose="020F0502020204030204"/>
              <a:cs typeface="Calibri"/>
            </a:endParaRPr>
          </a:p>
          <a:p>
            <a:endParaRPr lang="fr-FR" sz="1600"/>
          </a:p>
          <a:p>
            <a:r>
              <a:rPr lang="fr-FR" sz="1400" b="1">
                <a:solidFill>
                  <a:schemeClr val="tx1"/>
                </a:solidFill>
                <a:cs typeface="Times New Roman"/>
              </a:rPr>
              <a:t>Bibliothèque sociétés agricoles : </a:t>
            </a:r>
            <a:r>
              <a:rPr lang="fr-FR" sz="1400">
                <a:solidFill>
                  <a:schemeClr val="tx1"/>
                </a:solidFill>
                <a:cs typeface="Times New Roman"/>
              </a:rPr>
              <a:t>mise à jour des actes de cession.</a:t>
            </a:r>
          </a:p>
          <a:p>
            <a:r>
              <a:rPr lang="fr-FR" sz="1400" u="sng">
                <a:solidFill>
                  <a:schemeClr val="tx1"/>
                </a:solidFill>
                <a:cs typeface="Times New Roman" panose="02020603050405020304" pitchFamily="18" charset="0"/>
              </a:rPr>
              <a:t>Dispositions intégrées : </a:t>
            </a:r>
            <a:r>
              <a:rPr lang="fr-FR" sz="1400"/>
              <a:t>Alignement de l'opposabilité des cessions de parts de sociétés civiles sur celle des sociétés commerciales : ce sont désormais les statuts modifiés, et non plus l'acte de cession, qui doivent être déposés pour la rendre opposable aux tiers, avec faculté de dépôt conservatoire de l'acte en cas de carence du gérant (art. 2 de la loi).</a:t>
            </a:r>
            <a:endParaRPr lang="fr-FR" sz="1400" i="1">
              <a:solidFill>
                <a:schemeClr val="tx1"/>
              </a:solidFill>
              <a:cs typeface="Times New Roman" panose="02020603050405020304" pitchFamily="18" charset="0"/>
            </a:endParaRPr>
          </a:p>
        </p:txBody>
      </p:sp>
    </p:spTree>
    <p:extLst>
      <p:ext uri="{BB962C8B-B14F-4D97-AF65-F5344CB8AC3E}">
        <p14:creationId xmlns:p14="http://schemas.microsoft.com/office/powerpoint/2010/main" val="1523440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1BB3A-5079-5D41-0D46-A1125C76C032}"/>
            </a:ext>
          </a:extLst>
        </p:cNvPr>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0F5B5B6-61A0-067F-AE28-7AA6F8E1A829}"/>
              </a:ext>
            </a:extLst>
          </p:cNvPr>
          <p:cNvSpPr>
            <a:spLocks noGrp="1"/>
          </p:cNvSpPr>
          <p:nvPr>
            <p:ph type="ftr" sz="quarter" idx="11"/>
          </p:nvPr>
        </p:nvSpPr>
        <p:spPr>
          <a:xfrm>
            <a:off x="4276141" y="6457885"/>
            <a:ext cx="7678322" cy="400115"/>
          </a:xfrm>
        </p:spPr>
        <p:txBody>
          <a:bodyPr/>
          <a:lstStyle/>
          <a:p>
            <a:r>
              <a:rPr lang="fr-FR"/>
              <a:t>LEXISNEXIS - LEXIS POLY – NOTICE DE VERSION PRODUIT </a:t>
            </a:r>
          </a:p>
        </p:txBody>
      </p:sp>
      <p:sp>
        <p:nvSpPr>
          <p:cNvPr id="7" name="Titre 6">
            <a:extLst>
              <a:ext uri="{FF2B5EF4-FFF2-40B4-BE49-F238E27FC236}">
                <a16:creationId xmlns:a16="http://schemas.microsoft.com/office/drawing/2014/main" id="{2C38D677-94A9-6D15-244B-1C84B38B17E8}"/>
              </a:ext>
            </a:extLst>
          </p:cNvPr>
          <p:cNvSpPr>
            <a:spLocks noGrp="1"/>
          </p:cNvSpPr>
          <p:nvPr>
            <p:ph type="title"/>
          </p:nvPr>
        </p:nvSpPr>
        <p:spPr>
          <a:xfrm>
            <a:off x="151814" y="429419"/>
            <a:ext cx="3924886" cy="1325563"/>
          </a:xfrm>
        </p:spPr>
        <p:txBody>
          <a:bodyPr>
            <a:normAutofit/>
          </a:bodyPr>
          <a:lstStyle/>
          <a:p>
            <a:r>
              <a:rPr lang="fr-FR"/>
              <a:t>textes traités</a:t>
            </a:r>
          </a:p>
        </p:txBody>
      </p:sp>
      <p:sp>
        <p:nvSpPr>
          <p:cNvPr id="3" name="Espace réservé de la date 2">
            <a:extLst>
              <a:ext uri="{FF2B5EF4-FFF2-40B4-BE49-F238E27FC236}">
                <a16:creationId xmlns:a16="http://schemas.microsoft.com/office/drawing/2014/main" id="{8555296D-336B-0ED3-D9F5-F671ECC111E1}"/>
              </a:ext>
            </a:extLst>
          </p:cNvPr>
          <p:cNvSpPr>
            <a:spLocks noGrp="1"/>
          </p:cNvSpPr>
          <p:nvPr>
            <p:ph type="dt" sz="half" idx="10"/>
          </p:nvPr>
        </p:nvSpPr>
        <p:spPr>
          <a:xfrm>
            <a:off x="151814" y="6492752"/>
            <a:ext cx="3924886" cy="365125"/>
          </a:xfrm>
        </p:spPr>
        <p:txBody>
          <a:bodyPr/>
          <a:lstStyle/>
          <a:p>
            <a:r>
              <a:rPr lang="fr-FR"/>
              <a:t>SEPTEMBRE 2026</a:t>
            </a:r>
          </a:p>
        </p:txBody>
      </p:sp>
      <p:sp>
        <p:nvSpPr>
          <p:cNvPr id="4" name="Espace réservé du numéro de diapositive 3">
            <a:extLst>
              <a:ext uri="{FF2B5EF4-FFF2-40B4-BE49-F238E27FC236}">
                <a16:creationId xmlns:a16="http://schemas.microsoft.com/office/drawing/2014/main" id="{930AFAD4-0D29-79EA-9A86-8425BC77BDA3}"/>
              </a:ext>
            </a:extLst>
          </p:cNvPr>
          <p:cNvSpPr>
            <a:spLocks noGrp="1"/>
          </p:cNvSpPr>
          <p:nvPr>
            <p:ph type="sldNum" sz="quarter" idx="12"/>
          </p:nvPr>
        </p:nvSpPr>
        <p:spPr/>
        <p:txBody>
          <a:bodyPr/>
          <a:lstStyle/>
          <a:p>
            <a:fld id="{CE2CA558-F8B2-4A45-9D98-6D6DAC54E46D}" type="slidenum">
              <a:rPr lang="fr-FR" smtClean="0"/>
              <a:pPr/>
              <a:t>7</a:t>
            </a:fld>
            <a:endParaRPr lang="fr-FR"/>
          </a:p>
        </p:txBody>
      </p:sp>
      <p:sp>
        <p:nvSpPr>
          <p:cNvPr id="8" name="Espace réservé du contenu 7">
            <a:extLst>
              <a:ext uri="{FF2B5EF4-FFF2-40B4-BE49-F238E27FC236}">
                <a16:creationId xmlns:a16="http://schemas.microsoft.com/office/drawing/2014/main" id="{3A76F245-C5FC-1CF0-80F4-E74F5C8AC7C1}"/>
              </a:ext>
            </a:extLst>
          </p:cNvPr>
          <p:cNvSpPr>
            <a:spLocks noGrp="1"/>
          </p:cNvSpPr>
          <p:nvPr>
            <p:ph idx="1"/>
          </p:nvPr>
        </p:nvSpPr>
        <p:spPr/>
        <p:txBody>
          <a:bodyPr lIns="91440" tIns="45720" rIns="91440" bIns="45720" anchor="t">
            <a:normAutofit/>
          </a:bodyPr>
          <a:lstStyle/>
          <a:p>
            <a:pPr marL="0" indent="0">
              <a:buNone/>
            </a:pPr>
            <a:r>
              <a:rPr lang="fr-FR"/>
              <a:t>« Découvrez les textes traités par les équipes éditoriales LexisNexis dans le cadre de cette mise à jour »</a:t>
            </a:r>
          </a:p>
        </p:txBody>
      </p:sp>
      <p:sp>
        <p:nvSpPr>
          <p:cNvPr id="9" name="Espace réservé du contenu 8">
            <a:extLst>
              <a:ext uri="{FF2B5EF4-FFF2-40B4-BE49-F238E27FC236}">
                <a16:creationId xmlns:a16="http://schemas.microsoft.com/office/drawing/2014/main" id="{FA89767A-8DD4-6F9E-5F6D-CC579ED9FCBB}"/>
              </a:ext>
            </a:extLst>
          </p:cNvPr>
          <p:cNvSpPr>
            <a:spLocks noGrp="1"/>
          </p:cNvSpPr>
          <p:nvPr>
            <p:ph idx="13"/>
          </p:nvPr>
        </p:nvSpPr>
        <p:spPr>
          <a:xfrm>
            <a:off x="151814" y="1782117"/>
            <a:ext cx="3924886" cy="1025611"/>
          </a:xfrm>
        </p:spPr>
        <p:txBody>
          <a:bodyPr lIns="91440" tIns="45720" rIns="91440" bIns="45720" anchor="t">
            <a:normAutofit/>
          </a:bodyPr>
          <a:lstStyle/>
          <a:p>
            <a:r>
              <a:rPr lang="fr-FR"/>
              <a:t>LEXIS PolyActe</a:t>
            </a:r>
          </a:p>
          <a:p>
            <a:r>
              <a:rPr lang="fr-FR"/>
              <a:t>LES BIBLIOTHÈQUES D’ACTES</a:t>
            </a:r>
            <a:endParaRPr lang="fr-FR">
              <a:ea typeface="Calibri Light"/>
              <a:cs typeface="Calibri Light"/>
            </a:endParaRPr>
          </a:p>
          <a:p>
            <a:r>
              <a:rPr lang="fr-FR">
                <a:ea typeface="Calibri Light"/>
                <a:cs typeface="Calibri Light"/>
              </a:rPr>
              <a:t>1/2</a:t>
            </a:r>
          </a:p>
        </p:txBody>
      </p:sp>
      <p:sp>
        <p:nvSpPr>
          <p:cNvPr id="6" name="Rectangle 5">
            <a:extLst>
              <a:ext uri="{FF2B5EF4-FFF2-40B4-BE49-F238E27FC236}">
                <a16:creationId xmlns:a16="http://schemas.microsoft.com/office/drawing/2014/main" id="{635E5261-9C63-7191-DC11-127E20FE870A}"/>
              </a:ext>
            </a:extLst>
          </p:cNvPr>
          <p:cNvSpPr/>
          <p:nvPr/>
        </p:nvSpPr>
        <p:spPr>
          <a:xfrm>
            <a:off x="6915150" y="3683000"/>
            <a:ext cx="1035050" cy="12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6D951045-A397-CF89-2A10-B8319B6ECA0B}"/>
              </a:ext>
            </a:extLst>
          </p:cNvPr>
          <p:cNvSpPr/>
          <p:nvPr/>
        </p:nvSpPr>
        <p:spPr>
          <a:xfrm>
            <a:off x="4624281" y="400113"/>
            <a:ext cx="6982041" cy="6057771"/>
          </a:xfrm>
          <a:prstGeom prst="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endParaRPr lang="fr-FR" sz="1500"/>
          </a:p>
          <a:p>
            <a:r>
              <a:rPr lang="fr-FR" sz="1500">
                <a:hlinkClick r:id="rId3"/>
              </a:rPr>
              <a:t>Décret n° 2026-94 du 13 février 2026 relatif à la modernisation des modalités de communication avec leurs actionnaires de certaines sociétés commerciales</a:t>
            </a:r>
            <a:endParaRPr lang="fr-FR" sz="1500">
              <a:ea typeface="Calibri"/>
              <a:cs typeface="Calibri"/>
            </a:endParaRPr>
          </a:p>
          <a:p>
            <a:endParaRPr lang="fr-FR" sz="1500"/>
          </a:p>
          <a:p>
            <a:r>
              <a:rPr lang="fr-FR" sz="1400" b="1"/>
              <a:t>Bibliothèque SA : </a:t>
            </a:r>
            <a:r>
              <a:rPr lang="fr-FR" sz="1400"/>
              <a:t>modification des Statuts, Lettres de convocation des actionnaires, des avis de convocation et des formulaires de vote par correspondance.</a:t>
            </a:r>
            <a:endParaRPr lang="fr-FR" sz="1400" b="1"/>
          </a:p>
          <a:p>
            <a:pPr algn="l"/>
            <a:r>
              <a:rPr lang="fr-FR" sz="1500" u="sng">
                <a:solidFill>
                  <a:schemeClr val="tx1"/>
                </a:solidFill>
                <a:cs typeface="Times New Roman" panose="02020603050405020304" pitchFamily="18" charset="0"/>
              </a:rPr>
              <a:t>Dispositions intégrées : </a:t>
            </a:r>
          </a:p>
          <a:p>
            <a:pPr algn="l"/>
            <a:r>
              <a:rPr lang="fr-FR" sz="1500">
                <a:solidFill>
                  <a:schemeClr val="tx1"/>
                </a:solidFill>
                <a:cs typeface="Times New Roman" panose="02020603050405020304" pitchFamily="18" charset="0"/>
              </a:rPr>
              <a:t>- Dispense d’envoi des documents aux actionnaires avant l’assemblée générale et des annexes aux formulaires de vote par correspondance s’ils sont disponibles sur le site internet de la société.</a:t>
            </a:r>
          </a:p>
          <a:p>
            <a:pPr algn="l"/>
            <a:r>
              <a:rPr lang="fr-FR" sz="1500">
                <a:solidFill>
                  <a:schemeClr val="tx1"/>
                </a:solidFill>
                <a:cs typeface="Times New Roman" panose="02020603050405020304" pitchFamily="18" charset="0"/>
              </a:rPr>
              <a:t>- Dispense d’accord des actionnaires nominatifs au recours à la communication électronique.</a:t>
            </a:r>
          </a:p>
          <a:p>
            <a:pPr algn="l"/>
            <a:r>
              <a:rPr lang="fr-FR" sz="1500">
                <a:solidFill>
                  <a:schemeClr val="tx1"/>
                </a:solidFill>
                <a:cs typeface="Times New Roman" panose="02020603050405020304" pitchFamily="18" charset="0"/>
              </a:rPr>
              <a:t>- Nouvelle « record date » pour la justification de la qualité d’actionnaire (participation à l’assemble, dépôt des résolutions), passe de 2 jours à 5 jours ouvrés,</a:t>
            </a:r>
          </a:p>
        </p:txBody>
      </p:sp>
    </p:spTree>
    <p:extLst>
      <p:ext uri="{BB962C8B-B14F-4D97-AF65-F5344CB8AC3E}">
        <p14:creationId xmlns:p14="http://schemas.microsoft.com/office/powerpoint/2010/main" val="1530239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98C1502-0113-4DD6-82A6-1852C460AD2C}"/>
              </a:ext>
            </a:extLst>
          </p:cNvPr>
          <p:cNvSpPr>
            <a:spLocks noGrp="1"/>
          </p:cNvSpPr>
          <p:nvPr>
            <p:ph type="ftr" sz="quarter" idx="11"/>
          </p:nvPr>
        </p:nvSpPr>
        <p:spPr>
          <a:xfrm>
            <a:off x="4276141" y="6492875"/>
            <a:ext cx="7678322" cy="365125"/>
          </a:xfrm>
        </p:spPr>
        <p:txBody>
          <a:bodyPr/>
          <a:lstStyle/>
          <a:p>
            <a:r>
              <a:rPr lang="fr-FR"/>
              <a:t>LEXISNEXIS - LEXIS POLY – NOTICE DE VERSION PRODUIT </a:t>
            </a:r>
          </a:p>
        </p:txBody>
      </p:sp>
      <p:sp>
        <p:nvSpPr>
          <p:cNvPr id="7" name="Titre 6">
            <a:extLst>
              <a:ext uri="{FF2B5EF4-FFF2-40B4-BE49-F238E27FC236}">
                <a16:creationId xmlns:a16="http://schemas.microsoft.com/office/drawing/2014/main" id="{D492AB34-5870-4620-9B5A-27EFE314ADCC}"/>
              </a:ext>
            </a:extLst>
          </p:cNvPr>
          <p:cNvSpPr>
            <a:spLocks noGrp="1"/>
          </p:cNvSpPr>
          <p:nvPr>
            <p:ph type="title"/>
          </p:nvPr>
        </p:nvSpPr>
        <p:spPr>
          <a:xfrm>
            <a:off x="151814" y="400113"/>
            <a:ext cx="3924886" cy="1325563"/>
          </a:xfrm>
        </p:spPr>
        <p:txBody>
          <a:bodyPr>
            <a:normAutofit/>
          </a:bodyPr>
          <a:lstStyle/>
          <a:p>
            <a:r>
              <a:rPr lang="fr-FR"/>
              <a:t>ENRICHISSEMENT DES bibliothèques</a:t>
            </a:r>
          </a:p>
        </p:txBody>
      </p:sp>
      <p:sp>
        <p:nvSpPr>
          <p:cNvPr id="3" name="Espace réservé de la date 2">
            <a:extLst>
              <a:ext uri="{FF2B5EF4-FFF2-40B4-BE49-F238E27FC236}">
                <a16:creationId xmlns:a16="http://schemas.microsoft.com/office/drawing/2014/main" id="{CAFD7D27-FB69-45DF-9F6C-9A1DA6FDD849}"/>
              </a:ext>
            </a:extLst>
          </p:cNvPr>
          <p:cNvSpPr>
            <a:spLocks noGrp="1"/>
          </p:cNvSpPr>
          <p:nvPr>
            <p:ph type="dt" sz="half" idx="10"/>
          </p:nvPr>
        </p:nvSpPr>
        <p:spPr>
          <a:xfrm>
            <a:off x="151814" y="6492752"/>
            <a:ext cx="3924886" cy="365125"/>
          </a:xfrm>
        </p:spPr>
        <p:txBody>
          <a:bodyPr/>
          <a:lstStyle/>
          <a:p>
            <a:r>
              <a:rPr lang="fr-FR"/>
              <a:t>SEPTEMBRE 2026</a:t>
            </a:r>
          </a:p>
        </p:txBody>
      </p:sp>
      <p:sp>
        <p:nvSpPr>
          <p:cNvPr id="4" name="Espace réservé du numéro de diapositive 3">
            <a:extLst>
              <a:ext uri="{FF2B5EF4-FFF2-40B4-BE49-F238E27FC236}">
                <a16:creationId xmlns:a16="http://schemas.microsoft.com/office/drawing/2014/main" id="{E6118039-ECFA-43F0-A3D8-4E467C2EABF4}"/>
              </a:ext>
            </a:extLst>
          </p:cNvPr>
          <p:cNvSpPr>
            <a:spLocks noGrp="1"/>
          </p:cNvSpPr>
          <p:nvPr>
            <p:ph type="sldNum" sz="quarter" idx="12"/>
          </p:nvPr>
        </p:nvSpPr>
        <p:spPr/>
        <p:txBody>
          <a:bodyPr/>
          <a:lstStyle/>
          <a:p>
            <a:fld id="{CE2CA558-F8B2-4A45-9D98-6D6DAC54E46D}" type="slidenum">
              <a:rPr lang="fr-FR" smtClean="0"/>
              <a:pPr/>
              <a:t>8</a:t>
            </a:fld>
            <a:endParaRPr lang="fr-FR"/>
          </a:p>
        </p:txBody>
      </p:sp>
      <p:sp>
        <p:nvSpPr>
          <p:cNvPr id="8" name="Espace réservé du contenu 7">
            <a:extLst>
              <a:ext uri="{FF2B5EF4-FFF2-40B4-BE49-F238E27FC236}">
                <a16:creationId xmlns:a16="http://schemas.microsoft.com/office/drawing/2014/main" id="{2D48A717-D6D2-434A-9B33-F1DB584274A1}"/>
              </a:ext>
            </a:extLst>
          </p:cNvPr>
          <p:cNvSpPr>
            <a:spLocks noGrp="1"/>
          </p:cNvSpPr>
          <p:nvPr>
            <p:ph idx="1"/>
          </p:nvPr>
        </p:nvSpPr>
        <p:spPr/>
        <p:txBody>
          <a:bodyPr lIns="91440" tIns="45720" rIns="91440" bIns="45720" anchor="t">
            <a:normAutofit/>
          </a:bodyPr>
          <a:lstStyle/>
          <a:p>
            <a:pPr marL="0" indent="0">
              <a:buNone/>
            </a:pPr>
            <a:r>
              <a:rPr lang="fr-FR"/>
              <a:t>« Découvrez les bibliothèques d’actes enrichies par les équipes éditoriales LexisNexis »</a:t>
            </a:r>
          </a:p>
        </p:txBody>
      </p:sp>
      <p:sp>
        <p:nvSpPr>
          <p:cNvPr id="9" name="Espace réservé du contenu 8">
            <a:extLst>
              <a:ext uri="{FF2B5EF4-FFF2-40B4-BE49-F238E27FC236}">
                <a16:creationId xmlns:a16="http://schemas.microsoft.com/office/drawing/2014/main" id="{EDBE487A-EF79-4103-8803-EEFA7CEADA29}"/>
              </a:ext>
            </a:extLst>
          </p:cNvPr>
          <p:cNvSpPr>
            <a:spLocks noGrp="1"/>
          </p:cNvSpPr>
          <p:nvPr>
            <p:ph idx="13"/>
          </p:nvPr>
        </p:nvSpPr>
        <p:spPr>
          <a:xfrm>
            <a:off x="151814" y="1844276"/>
            <a:ext cx="3924886" cy="1025611"/>
          </a:xfrm>
        </p:spPr>
        <p:txBody>
          <a:bodyPr/>
          <a:lstStyle/>
          <a:p>
            <a:r>
              <a:rPr lang="fr-FR"/>
              <a:t>LEXIS PolyActe</a:t>
            </a:r>
          </a:p>
          <a:p>
            <a:r>
              <a:rPr lang="fr-FR"/>
              <a:t>LES BIBLIOTHÈQUES D’ACTES</a:t>
            </a:r>
          </a:p>
          <a:p>
            <a:r>
              <a:rPr lang="fr-FR"/>
              <a:t>1/2</a:t>
            </a:r>
          </a:p>
        </p:txBody>
      </p:sp>
      <p:sp>
        <p:nvSpPr>
          <p:cNvPr id="6" name="Rectangle 5">
            <a:extLst>
              <a:ext uri="{FF2B5EF4-FFF2-40B4-BE49-F238E27FC236}">
                <a16:creationId xmlns:a16="http://schemas.microsoft.com/office/drawing/2014/main" id="{F10A2720-2045-4063-8EB2-2DAF562FE4A1}"/>
              </a:ext>
            </a:extLst>
          </p:cNvPr>
          <p:cNvSpPr/>
          <p:nvPr/>
        </p:nvSpPr>
        <p:spPr>
          <a:xfrm>
            <a:off x="6915150" y="3683000"/>
            <a:ext cx="1035050" cy="12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83C91B76-F0AD-D000-BD44-BF6B5D28DC74}"/>
              </a:ext>
            </a:extLst>
          </p:cNvPr>
          <p:cNvSpPr/>
          <p:nvPr/>
        </p:nvSpPr>
        <p:spPr>
          <a:xfrm>
            <a:off x="4700525" y="382680"/>
            <a:ext cx="6990919" cy="6092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just">
              <a:defRPr/>
            </a:pPr>
            <a:r>
              <a:rPr lang="fr-FR" sz="1400" b="1">
                <a:solidFill>
                  <a:prstClr val="black">
                    <a:lumMod val="85000"/>
                    <a:lumOff val="15000"/>
                  </a:prstClr>
                </a:solidFill>
              </a:rPr>
              <a:t>Bibliothèque Baux</a:t>
            </a:r>
          </a:p>
          <a:p>
            <a:pPr algn="just">
              <a:defRPr/>
            </a:pPr>
            <a:endParaRPr lang="fr-FR" sz="1400">
              <a:solidFill>
                <a:srgbClr val="000000"/>
              </a:solidFill>
              <a:ea typeface="Calibri"/>
              <a:cs typeface="Calibri"/>
            </a:endParaRPr>
          </a:p>
          <a:p>
            <a:pPr algn="just">
              <a:defRPr/>
            </a:pPr>
            <a:r>
              <a:rPr lang="fr-FR" sz="1400">
                <a:solidFill>
                  <a:schemeClr val="tx1"/>
                </a:solidFill>
              </a:rPr>
              <a:t>Révision d’actes dans les séquences </a:t>
            </a:r>
            <a:r>
              <a:rPr lang="fr-FR" sz="1400" i="1">
                <a:solidFill>
                  <a:schemeClr val="tx1"/>
                </a:solidFill>
              </a:rPr>
              <a:t>Bail commercial </a:t>
            </a:r>
            <a:r>
              <a:rPr lang="fr-FR" sz="1400">
                <a:solidFill>
                  <a:schemeClr val="tx1"/>
                </a:solidFill>
              </a:rPr>
              <a:t>(</a:t>
            </a:r>
            <a:r>
              <a:rPr lang="fr-FR" sz="1400" i="1">
                <a:solidFill>
                  <a:schemeClr val="tx1"/>
                </a:solidFill>
              </a:rPr>
              <a:t>contrat de bail, cession, renouvellement</a:t>
            </a:r>
            <a:r>
              <a:rPr lang="fr-FR" sz="1400">
                <a:solidFill>
                  <a:schemeClr val="tx1"/>
                </a:solidFill>
              </a:rPr>
              <a:t>), </a:t>
            </a:r>
            <a:r>
              <a:rPr lang="fr-FR" sz="1400" i="1">
                <a:solidFill>
                  <a:schemeClr val="tx1"/>
                </a:solidFill>
              </a:rPr>
              <a:t>Convention d'occupation précaire </a:t>
            </a:r>
            <a:r>
              <a:rPr lang="fr-FR" sz="1400">
                <a:solidFill>
                  <a:schemeClr val="tx1"/>
                </a:solidFill>
              </a:rPr>
              <a:t>et </a:t>
            </a:r>
            <a:r>
              <a:rPr lang="fr-FR" sz="1400" i="1">
                <a:solidFill>
                  <a:schemeClr val="tx1"/>
                </a:solidFill>
              </a:rPr>
              <a:t>Bail d'habitation</a:t>
            </a:r>
            <a:r>
              <a:rPr lang="fr-FR" sz="1400">
                <a:solidFill>
                  <a:schemeClr val="tx1"/>
                </a:solidFill>
              </a:rPr>
              <a:t>.</a:t>
            </a:r>
          </a:p>
          <a:p>
            <a:pPr algn="just">
              <a:defRPr/>
            </a:pPr>
            <a:endParaRPr lang="fr-FR" sz="1400" b="1">
              <a:solidFill>
                <a:schemeClr val="tx1"/>
              </a:solidFill>
            </a:endParaRPr>
          </a:p>
          <a:p>
            <a:pPr algn="just">
              <a:defRPr/>
            </a:pPr>
            <a:r>
              <a:rPr lang="fr-FR" sz="1400" b="1">
                <a:solidFill>
                  <a:schemeClr val="tx1"/>
                </a:solidFill>
              </a:rPr>
              <a:t>Bibliothèque Fonds de commerce</a:t>
            </a:r>
            <a:endParaRPr lang="fr-FR" sz="1400">
              <a:solidFill>
                <a:schemeClr val="tx1"/>
              </a:solidFill>
            </a:endParaRPr>
          </a:p>
          <a:p>
            <a:pPr algn="just">
              <a:defRPr/>
            </a:pPr>
            <a:endParaRPr lang="fr-FR" sz="1400" b="1">
              <a:solidFill>
                <a:prstClr val="black">
                  <a:lumMod val="85000"/>
                  <a:lumOff val="15000"/>
                </a:prstClr>
              </a:solidFill>
            </a:endParaRPr>
          </a:p>
          <a:p>
            <a:pPr algn="just">
              <a:defRPr/>
            </a:pPr>
            <a:r>
              <a:rPr lang="fr-FR" sz="1400">
                <a:solidFill>
                  <a:srgbClr val="000000"/>
                </a:solidFill>
                <a:ea typeface="Calibri"/>
                <a:cs typeface="Calibri"/>
              </a:rPr>
              <a:t>Révision de l’acte </a:t>
            </a:r>
            <a:r>
              <a:rPr lang="fr-FR" sz="1400" i="1">
                <a:solidFill>
                  <a:srgbClr val="000000"/>
                </a:solidFill>
                <a:ea typeface="Calibri"/>
                <a:cs typeface="Calibri"/>
              </a:rPr>
              <a:t>Cession de fonds de commerce (formule développée)</a:t>
            </a:r>
            <a:r>
              <a:rPr lang="fr-FR" sz="1400">
                <a:solidFill>
                  <a:srgbClr val="000000"/>
                </a:solidFill>
                <a:ea typeface="Calibri"/>
                <a:cs typeface="Calibri"/>
              </a:rPr>
              <a:t>.</a:t>
            </a:r>
          </a:p>
          <a:p>
            <a:pPr algn="just">
              <a:defRPr/>
            </a:pPr>
            <a:endParaRPr lang="fr-FR" sz="1400">
              <a:solidFill>
                <a:srgbClr val="000000"/>
              </a:solidFill>
              <a:ea typeface="Calibri"/>
              <a:cs typeface="Calibri"/>
            </a:endParaRPr>
          </a:p>
          <a:p>
            <a:pPr algn="just">
              <a:defRPr/>
            </a:pPr>
            <a:r>
              <a:rPr lang="fr-FR" sz="1400" b="1">
                <a:solidFill>
                  <a:srgbClr val="000000"/>
                </a:solidFill>
                <a:ea typeface="Calibri"/>
                <a:cs typeface="Calibri"/>
              </a:rPr>
              <a:t>Bibliothèques Droit des sociétés</a:t>
            </a:r>
          </a:p>
          <a:p>
            <a:pPr algn="just">
              <a:defRPr/>
            </a:pPr>
            <a:endParaRPr lang="fr-FR" sz="1400" b="1">
              <a:solidFill>
                <a:srgbClr val="000000"/>
              </a:solidFill>
              <a:ea typeface="Calibri"/>
              <a:cs typeface="Calibri"/>
            </a:endParaRPr>
          </a:p>
          <a:p>
            <a:pPr algn="just">
              <a:defRPr/>
            </a:pPr>
            <a:r>
              <a:rPr lang="fr-FR" sz="1400">
                <a:solidFill>
                  <a:srgbClr val="000000"/>
                </a:solidFill>
                <a:ea typeface="Calibri"/>
                <a:cs typeface="Calibri"/>
              </a:rPr>
              <a:t>Les informations relatives aux filiales et participations figurant dans les actes « Rapport de gestion » sont désormais présentées sous forme de tableaux et issues des éléments intégrés au sein du Dossier Permanent, dans la rubrique « Patrimoine ». </a:t>
            </a:r>
          </a:p>
          <a:p>
            <a:pPr algn="just">
              <a:defRPr/>
            </a:pPr>
            <a:r>
              <a:rPr lang="fr-FR" sz="1400">
                <a:solidFill>
                  <a:srgbClr val="000000"/>
                </a:solidFill>
                <a:ea typeface="Calibri"/>
                <a:cs typeface="Calibri"/>
              </a:rPr>
              <a:t>D’autres travaux sont en cours en vue d’enrichir davantage cette section des rapports de gestion. </a:t>
            </a:r>
          </a:p>
          <a:p>
            <a:pPr algn="just">
              <a:defRPr/>
            </a:pPr>
            <a:endParaRPr lang="fr-FR" sz="1400">
              <a:solidFill>
                <a:srgbClr val="000000"/>
              </a:solidFill>
              <a:ea typeface="Calibri"/>
              <a:cs typeface="Calibri"/>
            </a:endParaRPr>
          </a:p>
          <a:p>
            <a:pPr algn="just">
              <a:defRPr/>
            </a:pPr>
            <a:r>
              <a:rPr lang="fr-FR" sz="1400" b="1">
                <a:solidFill>
                  <a:prstClr val="black">
                    <a:lumMod val="85000"/>
                    <a:lumOff val="15000"/>
                  </a:prstClr>
                </a:solidFill>
              </a:rPr>
              <a:t>Bibliothèque Société civile</a:t>
            </a:r>
          </a:p>
          <a:p>
            <a:pPr algn="just">
              <a:defRPr/>
            </a:pPr>
            <a:endParaRPr lang="fr-FR" sz="1400" b="1">
              <a:solidFill>
                <a:prstClr val="black">
                  <a:lumMod val="85000"/>
                  <a:lumOff val="15000"/>
                </a:prstClr>
              </a:solidFill>
            </a:endParaRPr>
          </a:p>
          <a:p>
            <a:pPr algn="just">
              <a:defRPr/>
            </a:pPr>
            <a:r>
              <a:rPr lang="fr-FR" sz="1400">
                <a:solidFill>
                  <a:prstClr val="black">
                    <a:lumMod val="85000"/>
                    <a:lumOff val="15000"/>
                  </a:prstClr>
                </a:solidFill>
              </a:rPr>
              <a:t>Création d’une séquence </a:t>
            </a:r>
            <a:r>
              <a:rPr lang="fr-FR" sz="1400" i="1">
                <a:solidFill>
                  <a:prstClr val="black">
                    <a:lumMod val="85000"/>
                    <a:lumOff val="15000"/>
                  </a:prstClr>
                </a:solidFill>
              </a:rPr>
              <a:t>Décisions unanimes des associés - Approbation des comptes annuels</a:t>
            </a:r>
            <a:r>
              <a:rPr lang="fr-FR" sz="1400">
                <a:solidFill>
                  <a:prstClr val="black">
                    <a:lumMod val="85000"/>
                    <a:lumOff val="15000"/>
                  </a:prstClr>
                </a:solidFill>
              </a:rPr>
              <a:t>.</a:t>
            </a:r>
          </a:p>
          <a:p>
            <a:pPr algn="just">
              <a:defRPr/>
            </a:pPr>
            <a:endParaRPr lang="fr-FR" sz="1400">
              <a:solidFill>
                <a:prstClr val="black">
                  <a:lumMod val="85000"/>
                  <a:lumOff val="15000"/>
                </a:prstClr>
              </a:solidFill>
            </a:endParaRPr>
          </a:p>
          <a:p>
            <a:pPr algn="just">
              <a:defRPr/>
            </a:pPr>
            <a:r>
              <a:rPr lang="fr-FR" sz="1400" b="1">
                <a:solidFill>
                  <a:prstClr val="black">
                    <a:lumMod val="85000"/>
                    <a:lumOff val="15000"/>
                  </a:prstClr>
                </a:solidFill>
              </a:rPr>
              <a:t>Bibliothèque Droit du travail</a:t>
            </a:r>
          </a:p>
          <a:p>
            <a:pPr algn="just">
              <a:defRPr/>
            </a:pPr>
            <a:endParaRPr lang="fr-FR" sz="1400">
              <a:solidFill>
                <a:prstClr val="black">
                  <a:lumMod val="85000"/>
                  <a:lumOff val="15000"/>
                </a:prstClr>
              </a:solidFill>
            </a:endParaRPr>
          </a:p>
          <a:p>
            <a:pPr algn="just">
              <a:defRPr/>
            </a:pPr>
            <a:r>
              <a:rPr lang="fr-FR" sz="1400">
                <a:solidFill>
                  <a:prstClr val="black">
                    <a:lumMod val="85000"/>
                    <a:lumOff val="15000"/>
                  </a:prstClr>
                </a:solidFill>
              </a:rPr>
              <a:t>Mise à jour de l’acte </a:t>
            </a:r>
            <a:r>
              <a:rPr lang="fr-FR" sz="1400" i="1">
                <a:solidFill>
                  <a:prstClr val="black">
                    <a:lumMod val="85000"/>
                    <a:lumOff val="15000"/>
                  </a:prstClr>
                </a:solidFill>
              </a:rPr>
              <a:t>Contrat d'apprentissage</a:t>
            </a:r>
            <a:r>
              <a:rPr lang="fr-FR" sz="1400">
                <a:solidFill>
                  <a:prstClr val="black">
                    <a:lumMod val="85000"/>
                    <a:lumOff val="15000"/>
                  </a:prstClr>
                </a:solidFill>
              </a:rPr>
              <a:t>.</a:t>
            </a:r>
          </a:p>
          <a:p>
            <a:pPr algn="just">
              <a:defRPr/>
            </a:pPr>
            <a:endParaRPr lang="fr-FR" sz="1400">
              <a:solidFill>
                <a:srgbClr val="000000"/>
              </a:solidFill>
              <a:ea typeface="Calibri"/>
              <a:cs typeface="Calibri"/>
            </a:endParaRPr>
          </a:p>
        </p:txBody>
      </p:sp>
    </p:spTree>
    <p:extLst>
      <p:ext uri="{BB962C8B-B14F-4D97-AF65-F5344CB8AC3E}">
        <p14:creationId xmlns:p14="http://schemas.microsoft.com/office/powerpoint/2010/main" val="354628945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983DB843F8DB4D9F82BA4FBE4B7B28" ma:contentTypeVersion="13" ma:contentTypeDescription="Create a new document." ma:contentTypeScope="" ma:versionID="5d5e5fb446ab6268e6947672e6d95a87">
  <xsd:schema xmlns:xsd="http://www.w3.org/2001/XMLSchema" xmlns:xs="http://www.w3.org/2001/XMLSchema" xmlns:p="http://schemas.microsoft.com/office/2006/metadata/properties" xmlns:ns2="2d26d6ac-8f9c-44c4-bca2-241dac65503f" xmlns:ns3="ac7267b8-2fcf-49cc-86cd-20103e3b3777" targetNamespace="http://schemas.microsoft.com/office/2006/metadata/properties" ma:root="true" ma:fieldsID="f0e5e6cc032afca37c53878982e6fb99" ns2:_="" ns3:_="">
    <xsd:import namespace="2d26d6ac-8f9c-44c4-bca2-241dac65503f"/>
    <xsd:import namespace="ac7267b8-2fcf-49cc-86cd-20103e3b377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SearchProperties" minOccurs="0"/>
                <xsd:element ref="ns2:MediaLengthInSecond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26d6ac-8f9c-44c4-bca2-241dac6550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2763e4d-7885-4cd8-8534-835ebc0ece8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c7267b8-2fcf-49cc-86cd-20103e3b377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fbfccc3-0cf7-4b34-9a98-2ddde44f34f3}" ma:internalName="TaxCatchAll" ma:showField="CatchAllData" ma:web="ac7267b8-2fcf-49cc-86cd-20103e3b37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d26d6ac-8f9c-44c4-bca2-241dac65503f">
      <Terms xmlns="http://schemas.microsoft.com/office/infopath/2007/PartnerControls"/>
    </lcf76f155ced4ddcb4097134ff3c332f>
    <TaxCatchAll xmlns="ac7267b8-2fcf-49cc-86cd-20103e3b377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8769EA-5162-4B86-B52D-82EB8A0E12F7}">
  <ds:schemaRefs>
    <ds:schemaRef ds:uri="2d26d6ac-8f9c-44c4-bca2-241dac65503f"/>
    <ds:schemaRef ds:uri="ac7267b8-2fcf-49cc-86cd-20103e3b377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D0336D7-DCEB-489C-B876-B611649729B6}">
  <ds:schemaRefs>
    <ds:schemaRef ds:uri="2d26d6ac-8f9c-44c4-bca2-241dac65503f"/>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purl.org/dc/terms/"/>
    <ds:schemaRef ds:uri="http://purl.org/dc/dcmitype/"/>
    <ds:schemaRef ds:uri="http://schemas.microsoft.com/office/infopath/2007/PartnerControls"/>
    <ds:schemaRef ds:uri="ac7267b8-2fcf-49cc-86cd-20103e3b3777"/>
    <ds:schemaRef ds:uri="http://www.w3.org/XML/1998/namespace"/>
  </ds:schemaRefs>
</ds:datastoreItem>
</file>

<file path=customXml/itemProps3.xml><?xml version="1.0" encoding="utf-8"?>
<ds:datastoreItem xmlns:ds="http://schemas.openxmlformats.org/officeDocument/2006/customXml" ds:itemID="{08F0C024-6033-4062-B2BA-5593A4E2AC6A}">
  <ds:schemaRefs>
    <ds:schemaRef ds:uri="http://schemas.microsoft.com/sharepoint/v3/contenttype/forms"/>
  </ds:schemaRefs>
</ds:datastoreItem>
</file>

<file path=docMetadata/LabelInfo.xml><?xml version="1.0" encoding="utf-8"?>
<clbl:labelList xmlns:clbl="http://schemas.microsoft.com/office/2020/mipLabelMetadata">
  <clbl:label id="{549ac42a-3eb4-4074-b885-aea26bd6241e}" enabled="1" method="Standard" siteId="{9274ee3f-9425-4109-a27f-9fb15c10675d}" removed="0"/>
</clbl:labelList>
</file>

<file path=docProps/app.xml><?xml version="1.0" encoding="utf-8"?>
<Properties xmlns="http://schemas.openxmlformats.org/officeDocument/2006/extended-properties" xmlns:vt="http://schemas.openxmlformats.org/officeDocument/2006/docPropsVTypes">
  <TotalTime>2</TotalTime>
  <Words>1645</Words>
  <Application>Microsoft Office PowerPoint</Application>
  <PresentationFormat>Grand écran</PresentationFormat>
  <Paragraphs>147</Paragraphs>
  <Slides>8</Slides>
  <Notes>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8</vt:i4>
      </vt:variant>
    </vt:vector>
  </HeadingPairs>
  <TitlesOfParts>
    <vt:vector size="13" baseType="lpstr">
      <vt:lpstr>Arial</vt:lpstr>
      <vt:lpstr>Calibri</vt:lpstr>
      <vt:lpstr>Calibri Light</vt:lpstr>
      <vt:lpstr>Times New Roman</vt:lpstr>
      <vt:lpstr>Thème Office</vt:lpstr>
      <vt:lpstr>LEXIS POLY</vt:lpstr>
      <vt:lpstr>MISE A JOUR DE VOTRE PRODUIT</vt:lpstr>
      <vt:lpstr>VOS NOUVEAUTÉS LEXIS POLY SEPTEMBRE 2026  L’équipe Lexis Poly est fière de vous présenter les toutes dernières MISES à jour disponibles  dans vos BIBLIOTHÈQUES d’actes</vt:lpstr>
      <vt:lpstr>textes traités</vt:lpstr>
      <vt:lpstr>textes traités</vt:lpstr>
      <vt:lpstr>textes traités</vt:lpstr>
      <vt:lpstr>textes traités</vt:lpstr>
      <vt:lpstr>ENRICHISSEMENT DES bibliothèques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Corona, Gregory (LNG-PAR)</dc:creator>
  <cp:lastModifiedBy>MOLET, VIRGINIE (LNG-PAR)</cp:lastModifiedBy>
  <cp:revision>2</cp:revision>
  <dcterms:created xsi:type="dcterms:W3CDTF">2021-03-17T13:35:35Z</dcterms:created>
  <dcterms:modified xsi:type="dcterms:W3CDTF">2026-09-08T09:14:11Z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0x010100EA983DB843F8DB4D9F82BA4FBE4B7B28</vt:lpwstr>
  </property>
  <property fmtid="{D5CDD505-2E9C-101B-9397-08002B2CF9AE}" pid="3" name="MSIP_Label_549ac42a-3eb4-4074-b885-aea26bd6241e_Enabled">
    <vt:lpwstr>true</vt:lpwstr>
  </property>
  <property fmtid="{D5CDD505-2E9C-101B-9397-08002B2CF9AE}" pid="4" name="MSIP_Label_549ac42a-3eb4-4074-b885-aea26bd6241e_SetDate">
    <vt:lpwstr>2023-09-07T16:11:15Z</vt:lpwstr>
  </property>
  <property fmtid="{D5CDD505-2E9C-101B-9397-08002B2CF9AE}" pid="5" name="MSIP_Label_549ac42a-3eb4-4074-b885-aea26bd6241e_Method">
    <vt:lpwstr>Standard</vt:lpwstr>
  </property>
  <property fmtid="{D5CDD505-2E9C-101B-9397-08002B2CF9AE}" pid="6" name="MSIP_Label_549ac42a-3eb4-4074-b885-aea26bd6241e_Name">
    <vt:lpwstr>General Business</vt:lpwstr>
  </property>
  <property fmtid="{D5CDD505-2E9C-101B-9397-08002B2CF9AE}" pid="7" name="MSIP_Label_549ac42a-3eb4-4074-b885-aea26bd6241e_SiteId">
    <vt:lpwstr>9274ee3f-9425-4109-a27f-9fb15c10675d</vt:lpwstr>
  </property>
  <property fmtid="{D5CDD505-2E9C-101B-9397-08002B2CF9AE}" pid="8" name="MSIP_Label_549ac42a-3eb4-4074-b885-aea26bd6241e_ActionId">
    <vt:lpwstr>65f1b7b3-3c53-498a-ac74-25261d277189</vt:lpwstr>
  </property>
  <property fmtid="{D5CDD505-2E9C-101B-9397-08002B2CF9AE}" pid="9" name="MSIP_Label_549ac42a-3eb4-4074-b885-aea26bd6241e_ContentBits">
    <vt:lpwstr>0</vt:lpwstr>
  </property>
  <property fmtid="{D5CDD505-2E9C-101B-9397-08002B2CF9AE}" pid="10" name="MediaServiceImageTags">
    <vt:lpwstr/>
  </property>
</Properties>
</file>